
<file path=[Content_Types].xml><?xml version="1.0" encoding="utf-8"?>
<Types xmlns="http://schemas.openxmlformats.org/package/2006/content-types">
  <Default Extension="png" ContentType="image/png"/>
  <Default Extension="emf" ContentType="image/x-emf"/>
  <Default Extension="m4a" ContentType="audio/mp4"/>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3" r:id="rId2"/>
    <p:sldId id="327" r:id="rId3"/>
    <p:sldId id="283" r:id="rId4"/>
    <p:sldId id="322" r:id="rId5"/>
    <p:sldId id="284" r:id="rId6"/>
    <p:sldId id="287" r:id="rId7"/>
    <p:sldId id="286" r:id="rId8"/>
    <p:sldId id="330" r:id="rId9"/>
    <p:sldId id="331" r:id="rId10"/>
    <p:sldId id="329" r:id="rId11"/>
    <p:sldId id="328" r:id="rId12"/>
    <p:sldId id="258" r:id="rId1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7" d="100"/>
          <a:sy n="67" d="100"/>
        </p:scale>
        <p:origin x="60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659E1-F936-47F8-A0ED-DD5427809D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v-SE"/>
          </a:p>
        </p:txBody>
      </p:sp>
      <p:sp>
        <p:nvSpPr>
          <p:cNvPr id="3" name="Subtitle 2">
            <a:extLst>
              <a:ext uri="{FF2B5EF4-FFF2-40B4-BE49-F238E27FC236}">
                <a16:creationId xmlns:a16="http://schemas.microsoft.com/office/drawing/2014/main" id="{0FE6F665-53CE-4810-A112-8FF5620A0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
        <p:nvSpPr>
          <p:cNvPr id="4" name="Date Placeholder 3">
            <a:extLst>
              <a:ext uri="{FF2B5EF4-FFF2-40B4-BE49-F238E27FC236}">
                <a16:creationId xmlns:a16="http://schemas.microsoft.com/office/drawing/2014/main" id="{92B2CC09-A341-49E8-8B91-25C009FF06C0}"/>
              </a:ext>
            </a:extLst>
          </p:cNvPr>
          <p:cNvSpPr>
            <a:spLocks noGrp="1"/>
          </p:cNvSpPr>
          <p:nvPr>
            <p:ph type="dt" sz="half" idx="10"/>
          </p:nvPr>
        </p:nvSpPr>
        <p:spPr/>
        <p:txBody>
          <a:bodyPr/>
          <a:lstStyle/>
          <a:p>
            <a:fld id="{B67CE8F5-732F-46F4-877C-676469C426B1}" type="datetimeFigureOut">
              <a:rPr lang="sv-SE" smtClean="0"/>
              <a:t>2019-08-16</a:t>
            </a:fld>
            <a:endParaRPr lang="sv-SE"/>
          </a:p>
        </p:txBody>
      </p:sp>
      <p:sp>
        <p:nvSpPr>
          <p:cNvPr id="5" name="Footer Placeholder 4">
            <a:extLst>
              <a:ext uri="{FF2B5EF4-FFF2-40B4-BE49-F238E27FC236}">
                <a16:creationId xmlns:a16="http://schemas.microsoft.com/office/drawing/2014/main" id="{11719131-4385-4ADA-B17D-61E145C20BBC}"/>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3EE9B9E5-F6F5-4448-A91C-F0DDAD11B247}"/>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246641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6420-63BF-486C-8881-28FCDF939C5F}"/>
              </a:ext>
            </a:extLst>
          </p:cNvPr>
          <p:cNvSpPr>
            <a:spLocks noGrp="1"/>
          </p:cNvSpPr>
          <p:nvPr>
            <p:ph type="title"/>
          </p:nvPr>
        </p:nvSpPr>
        <p:spPr/>
        <p:txBody>
          <a:bodyPr/>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8B210F0E-CFDB-4108-9726-FBF9CD30F6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DAB9E37F-0C8A-4136-BA3D-C3C4B8FD6D0B}"/>
              </a:ext>
            </a:extLst>
          </p:cNvPr>
          <p:cNvSpPr>
            <a:spLocks noGrp="1"/>
          </p:cNvSpPr>
          <p:nvPr>
            <p:ph type="dt" sz="half" idx="10"/>
          </p:nvPr>
        </p:nvSpPr>
        <p:spPr/>
        <p:txBody>
          <a:bodyPr/>
          <a:lstStyle/>
          <a:p>
            <a:fld id="{B67CE8F5-732F-46F4-877C-676469C426B1}" type="datetimeFigureOut">
              <a:rPr lang="sv-SE" smtClean="0"/>
              <a:t>2019-08-16</a:t>
            </a:fld>
            <a:endParaRPr lang="sv-SE"/>
          </a:p>
        </p:txBody>
      </p:sp>
      <p:sp>
        <p:nvSpPr>
          <p:cNvPr id="5" name="Footer Placeholder 4">
            <a:extLst>
              <a:ext uri="{FF2B5EF4-FFF2-40B4-BE49-F238E27FC236}">
                <a16:creationId xmlns:a16="http://schemas.microsoft.com/office/drawing/2014/main" id="{3D4F0BA7-16FB-4027-BA82-9545AE81745E}"/>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023B92C4-9DDA-4B6E-9DB5-3C0162A3F831}"/>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2535808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403A62-0C3F-4E16-AA37-24B48C2426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AF14EC67-F367-44A8-B88B-81EE40F044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9048345E-6BC7-489B-88FC-C6E83D737FD1}"/>
              </a:ext>
            </a:extLst>
          </p:cNvPr>
          <p:cNvSpPr>
            <a:spLocks noGrp="1"/>
          </p:cNvSpPr>
          <p:nvPr>
            <p:ph type="dt" sz="half" idx="10"/>
          </p:nvPr>
        </p:nvSpPr>
        <p:spPr/>
        <p:txBody>
          <a:bodyPr/>
          <a:lstStyle/>
          <a:p>
            <a:fld id="{B67CE8F5-732F-46F4-877C-676469C426B1}" type="datetimeFigureOut">
              <a:rPr lang="sv-SE" smtClean="0"/>
              <a:t>2019-08-16</a:t>
            </a:fld>
            <a:endParaRPr lang="sv-SE"/>
          </a:p>
        </p:txBody>
      </p:sp>
      <p:sp>
        <p:nvSpPr>
          <p:cNvPr id="5" name="Footer Placeholder 4">
            <a:extLst>
              <a:ext uri="{FF2B5EF4-FFF2-40B4-BE49-F238E27FC236}">
                <a16:creationId xmlns:a16="http://schemas.microsoft.com/office/drawing/2014/main" id="{584AA215-CB2E-40FC-8E8C-648E554DCB7F}"/>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9366B930-B850-4EFB-B87A-C84B5759A254}"/>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2020001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ubrik och text">
    <p:spTree>
      <p:nvGrpSpPr>
        <p:cNvPr id="1" name=""/>
        <p:cNvGrpSpPr/>
        <p:nvPr/>
      </p:nvGrpSpPr>
      <p:grpSpPr>
        <a:xfrm>
          <a:off x="0" y="0"/>
          <a:ext cx="0" cy="0"/>
          <a:chOff x="0" y="0"/>
          <a:chExt cx="0" cy="0"/>
        </a:xfrm>
      </p:grpSpPr>
      <p:cxnSp>
        <p:nvCxnSpPr>
          <p:cNvPr id="9" name="Rak 8"/>
          <p:cNvCxnSpPr/>
          <p:nvPr userDrawn="1"/>
        </p:nvCxnSpPr>
        <p:spPr>
          <a:xfrm>
            <a:off x="904614" y="6120611"/>
            <a:ext cx="1032560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Rubrik 3"/>
          <p:cNvSpPr>
            <a:spLocks noGrp="1"/>
          </p:cNvSpPr>
          <p:nvPr>
            <p:ph type="title"/>
          </p:nvPr>
        </p:nvSpPr>
        <p:spPr>
          <a:xfrm>
            <a:off x="913435" y="999228"/>
            <a:ext cx="10316784" cy="831131"/>
          </a:xfrm>
          <a:prstGeom prst="rect">
            <a:avLst/>
          </a:prstGeom>
        </p:spPr>
        <p:txBody>
          <a:bodyPr vert="horz">
            <a:normAutofit/>
          </a:bodyPr>
          <a:lstStyle>
            <a:lvl1pPr algn="l">
              <a:defRPr sz="3600"/>
            </a:lvl1pPr>
          </a:lstStyle>
          <a:p>
            <a:r>
              <a:rPr lang="sv-SE"/>
              <a:t>Klicka här för att ändra format</a:t>
            </a:r>
          </a:p>
        </p:txBody>
      </p:sp>
      <p:sp>
        <p:nvSpPr>
          <p:cNvPr id="17" name="Platshållare för datum 3"/>
          <p:cNvSpPr>
            <a:spLocks noGrp="1"/>
          </p:cNvSpPr>
          <p:nvPr>
            <p:ph type="dt" sz="half" idx="10"/>
          </p:nvPr>
        </p:nvSpPr>
        <p:spPr>
          <a:xfrm>
            <a:off x="8882793" y="361000"/>
            <a:ext cx="1908257" cy="264685"/>
          </a:xfrm>
          <a:prstGeom prst="rect">
            <a:avLst/>
          </a:prstGeom>
        </p:spPr>
        <p:txBody>
          <a:bodyPr/>
          <a:lstStyle>
            <a:lvl1pPr algn="r">
              <a:defRPr sz="1100" cap="all"/>
            </a:lvl1pPr>
          </a:lstStyle>
          <a:p>
            <a:fld id="{510129F2-47C3-1E43-B8DA-477191A4726D}" type="datetime1">
              <a:rPr lang="sv-SE" smtClean="0"/>
              <a:t>2019-08-16</a:t>
            </a:fld>
            <a:endParaRPr lang="sv-SE" dirty="0"/>
          </a:p>
        </p:txBody>
      </p:sp>
      <p:sp>
        <p:nvSpPr>
          <p:cNvPr id="18" name="Platshållare för bildnummer 5"/>
          <p:cNvSpPr>
            <a:spLocks noGrp="1"/>
          </p:cNvSpPr>
          <p:nvPr>
            <p:ph type="sldNum" sz="quarter" idx="12"/>
          </p:nvPr>
        </p:nvSpPr>
        <p:spPr>
          <a:xfrm>
            <a:off x="10616348" y="361657"/>
            <a:ext cx="738379" cy="264685"/>
          </a:xfrm>
          <a:prstGeom prst="rect">
            <a:avLst/>
          </a:prstGeom>
        </p:spPr>
        <p:txBody>
          <a:bodyPr/>
          <a:lstStyle>
            <a:lvl1pPr algn="r">
              <a:defRPr sz="1100"/>
            </a:lvl1pPr>
          </a:lstStyle>
          <a:p>
            <a:fld id="{80A4C9D9-979F-D94A-9054-C3B7EAD37AEB}" type="slidenum">
              <a:rPr lang="sv-SE" smtClean="0"/>
              <a:pPr/>
              <a:t>‹#›</a:t>
            </a:fld>
            <a:endParaRPr lang="sv-SE" dirty="0"/>
          </a:p>
        </p:txBody>
      </p:sp>
      <p:sp>
        <p:nvSpPr>
          <p:cNvPr id="19" name="Platshållare för sidfot 4"/>
          <p:cNvSpPr>
            <a:spLocks noGrp="1"/>
          </p:cNvSpPr>
          <p:nvPr>
            <p:ph type="ftr" sz="quarter" idx="11"/>
          </p:nvPr>
        </p:nvSpPr>
        <p:spPr>
          <a:xfrm>
            <a:off x="791151" y="361000"/>
            <a:ext cx="7782556" cy="265340"/>
          </a:xfrm>
          <a:prstGeom prst="rect">
            <a:avLst/>
          </a:prstGeom>
        </p:spPr>
        <p:txBody>
          <a:bodyPr anchor="b"/>
          <a:lstStyle>
            <a:lvl1pPr>
              <a:defRPr sz="1100"/>
            </a:lvl1pPr>
          </a:lstStyle>
          <a:p>
            <a:r>
              <a:rPr lang="sv-SE"/>
              <a:t>Titel/föreläsare</a:t>
            </a:r>
            <a:endParaRPr lang="sv-SE" dirty="0"/>
          </a:p>
        </p:txBody>
      </p:sp>
      <p:sp>
        <p:nvSpPr>
          <p:cNvPr id="20" name="Platshållare för text 2"/>
          <p:cNvSpPr>
            <a:spLocks noGrp="1"/>
          </p:cNvSpPr>
          <p:nvPr>
            <p:ph type="body" sz="quarter" idx="13"/>
          </p:nvPr>
        </p:nvSpPr>
        <p:spPr>
          <a:xfrm>
            <a:off x="913437" y="1830357"/>
            <a:ext cx="10316783" cy="4066288"/>
          </a:xfrm>
          <a:prstGeom prst="rect">
            <a:avLst/>
          </a:prstGeom>
        </p:spPr>
        <p:txBody>
          <a:bodyPr vert="horz"/>
          <a:lstStyle>
            <a:lvl1pPr>
              <a:spcBef>
                <a:spcPts val="900"/>
              </a:spcBef>
              <a:defRPr sz="2400" b="0" i="0">
                <a:latin typeface="Georgia"/>
                <a:cs typeface="Georgia"/>
              </a:defRPr>
            </a:lvl1pPr>
            <a:lvl2pPr>
              <a:spcBef>
                <a:spcPts val="900"/>
              </a:spcBef>
              <a:defRPr sz="2400" b="0" i="0">
                <a:latin typeface="Georgia"/>
                <a:cs typeface="Georgia"/>
              </a:defRPr>
            </a:lvl2pPr>
            <a:lvl3pPr>
              <a:spcBef>
                <a:spcPts val="900"/>
              </a:spcBef>
              <a:defRPr sz="2400" b="0" i="0">
                <a:latin typeface="Georgia"/>
                <a:cs typeface="Georgia"/>
              </a:defRPr>
            </a:lvl3pPr>
            <a:lvl4pPr>
              <a:spcBef>
                <a:spcPts val="900"/>
              </a:spcBef>
              <a:defRPr sz="2400" b="0" i="0">
                <a:latin typeface="Georgia"/>
                <a:cs typeface="Georgia"/>
              </a:defRPr>
            </a:lvl4pPr>
            <a:lvl5pPr>
              <a:spcBef>
                <a:spcPts val="900"/>
              </a:spcBef>
              <a:defRPr sz="2400" b="0" i="0">
                <a:latin typeface="Georgia"/>
                <a:cs typeface="Georgia"/>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1" name="Bildobjekt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983" y="6142849"/>
            <a:ext cx="1701429" cy="586311"/>
          </a:xfrm>
          <a:prstGeom prst="rect">
            <a:avLst/>
          </a:prstGeom>
        </p:spPr>
      </p:pic>
    </p:spTree>
    <p:extLst>
      <p:ext uri="{BB962C8B-B14F-4D97-AF65-F5344CB8AC3E}">
        <p14:creationId xmlns:p14="http://schemas.microsoft.com/office/powerpoint/2010/main" val="3909855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om Blå">
    <p:bg>
      <p:bgPr>
        <a:solidFill>
          <a:srgbClr val="00B9E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573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Avslut Blå">
    <p:bg>
      <p:bgPr>
        <a:solidFill>
          <a:srgbClr val="00B9E7"/>
        </a:solidFill>
        <a:effectLst/>
      </p:bgPr>
    </p:bg>
    <p:spTree>
      <p:nvGrpSpPr>
        <p:cNvPr id="1" name=""/>
        <p:cNvGrpSpPr/>
        <p:nvPr/>
      </p:nvGrpSpPr>
      <p:grpSpPr>
        <a:xfrm>
          <a:off x="0" y="0"/>
          <a:ext cx="0" cy="0"/>
          <a:chOff x="0" y="0"/>
          <a:chExt cx="0" cy="0"/>
        </a:xfrm>
      </p:grpSpPr>
      <p:sp>
        <p:nvSpPr>
          <p:cNvPr id="4" name="textruta 3"/>
          <p:cNvSpPr txBox="1"/>
          <p:nvPr userDrawn="1"/>
        </p:nvSpPr>
        <p:spPr>
          <a:xfrm>
            <a:off x="2424185" y="3670051"/>
            <a:ext cx="7369615" cy="523220"/>
          </a:xfrm>
          <a:prstGeom prst="rect">
            <a:avLst/>
          </a:prstGeom>
          <a:noFill/>
        </p:spPr>
        <p:txBody>
          <a:bodyPr wrap="square" rtlCol="0">
            <a:spAutoFit/>
          </a:bodyPr>
          <a:lstStyle/>
          <a:p>
            <a:pPr algn="ctr"/>
            <a:r>
              <a:rPr lang="sv-SE" sz="2800" dirty="0" err="1">
                <a:solidFill>
                  <a:schemeClr val="bg1"/>
                </a:solidFill>
              </a:rPr>
              <a:t>www.liu.se</a:t>
            </a:r>
            <a:endParaRPr lang="sv-SE" sz="2800" dirty="0">
              <a:solidFill>
                <a:schemeClr val="bg1"/>
              </a:solidFill>
            </a:endParaRPr>
          </a:p>
        </p:txBody>
      </p:sp>
      <p:sp>
        <p:nvSpPr>
          <p:cNvPr id="3" name="Platshållare för text 2"/>
          <p:cNvSpPr>
            <a:spLocks noGrp="1"/>
          </p:cNvSpPr>
          <p:nvPr>
            <p:ph type="body" sz="quarter" idx="10" hasCustomPrompt="1"/>
          </p:nvPr>
        </p:nvSpPr>
        <p:spPr>
          <a:xfrm>
            <a:off x="1761068" y="1814513"/>
            <a:ext cx="8868717" cy="1230312"/>
          </a:xfrm>
          <a:prstGeom prst="rect">
            <a:avLst/>
          </a:prstGeom>
        </p:spPr>
        <p:txBody>
          <a:bodyPr vert="horz">
            <a:normAutofit/>
          </a:bodyPr>
          <a:lstStyle>
            <a:lvl1pPr marL="0" indent="0" algn="ctr">
              <a:buNone/>
              <a:defRPr>
                <a:solidFill>
                  <a:schemeClr val="bg1"/>
                </a:solidFill>
              </a:defRPr>
            </a:lvl1pPr>
          </a:lstStyle>
          <a:p>
            <a:r>
              <a:rPr lang="sv-SE" dirty="0"/>
              <a:t>Text/namn på talare </a:t>
            </a:r>
          </a:p>
          <a:p>
            <a:r>
              <a:rPr lang="sv-SE" dirty="0"/>
              <a:t>kontaktinformation e.d.</a:t>
            </a:r>
          </a:p>
        </p:txBody>
      </p:sp>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734" y="5929764"/>
            <a:ext cx="2369737" cy="595580"/>
          </a:xfrm>
          <a:prstGeom prst="rect">
            <a:avLst/>
          </a:prstGeom>
        </p:spPr>
      </p:pic>
    </p:spTree>
    <p:extLst>
      <p:ext uri="{BB962C8B-B14F-4D97-AF65-F5344CB8AC3E}">
        <p14:creationId xmlns:p14="http://schemas.microsoft.com/office/powerpoint/2010/main" val="473849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8134-2CF1-4D5B-AABA-6125B305D9AB}"/>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2C0037A2-4EBE-4137-B206-DC6B80B80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C3387CA6-25E6-418D-B6A6-B03A62A42656}"/>
              </a:ext>
            </a:extLst>
          </p:cNvPr>
          <p:cNvSpPr>
            <a:spLocks noGrp="1"/>
          </p:cNvSpPr>
          <p:nvPr>
            <p:ph type="dt" sz="half" idx="10"/>
          </p:nvPr>
        </p:nvSpPr>
        <p:spPr/>
        <p:txBody>
          <a:bodyPr/>
          <a:lstStyle/>
          <a:p>
            <a:fld id="{B67CE8F5-732F-46F4-877C-676469C426B1}" type="datetimeFigureOut">
              <a:rPr lang="sv-SE" smtClean="0"/>
              <a:t>2019-08-16</a:t>
            </a:fld>
            <a:endParaRPr lang="sv-SE"/>
          </a:p>
        </p:txBody>
      </p:sp>
      <p:sp>
        <p:nvSpPr>
          <p:cNvPr id="5" name="Footer Placeholder 4">
            <a:extLst>
              <a:ext uri="{FF2B5EF4-FFF2-40B4-BE49-F238E27FC236}">
                <a16:creationId xmlns:a16="http://schemas.microsoft.com/office/drawing/2014/main" id="{F67CD102-3767-47D2-B446-5D51DBF79763}"/>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6337A058-1EA8-470D-8A73-B30EBD48FDF6}"/>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2855361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2D851-CAD7-40BE-BBAB-3A9FAB0EAE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v-SE"/>
          </a:p>
        </p:txBody>
      </p:sp>
      <p:sp>
        <p:nvSpPr>
          <p:cNvPr id="3" name="Text Placeholder 2">
            <a:extLst>
              <a:ext uri="{FF2B5EF4-FFF2-40B4-BE49-F238E27FC236}">
                <a16:creationId xmlns:a16="http://schemas.microsoft.com/office/drawing/2014/main" id="{AC7273BA-4FB3-49C4-BE64-A3E8C9214C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E2531E-D0D2-46A2-B29C-1A2760B5A66E}"/>
              </a:ext>
            </a:extLst>
          </p:cNvPr>
          <p:cNvSpPr>
            <a:spLocks noGrp="1"/>
          </p:cNvSpPr>
          <p:nvPr>
            <p:ph type="dt" sz="half" idx="10"/>
          </p:nvPr>
        </p:nvSpPr>
        <p:spPr/>
        <p:txBody>
          <a:bodyPr/>
          <a:lstStyle/>
          <a:p>
            <a:fld id="{B67CE8F5-732F-46F4-877C-676469C426B1}" type="datetimeFigureOut">
              <a:rPr lang="sv-SE" smtClean="0"/>
              <a:t>2019-08-16</a:t>
            </a:fld>
            <a:endParaRPr lang="sv-SE"/>
          </a:p>
        </p:txBody>
      </p:sp>
      <p:sp>
        <p:nvSpPr>
          <p:cNvPr id="5" name="Footer Placeholder 4">
            <a:extLst>
              <a:ext uri="{FF2B5EF4-FFF2-40B4-BE49-F238E27FC236}">
                <a16:creationId xmlns:a16="http://schemas.microsoft.com/office/drawing/2014/main" id="{677EC797-8E74-4E0F-B3B6-A68C1D6EA4B8}"/>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01DF5A7C-7AF3-41FD-9387-4DA4524E3226}"/>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120805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DFA76-ABEE-4361-B9F9-89303FA975C5}"/>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048A4723-2668-4D0A-A236-9E62C149E1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a:extLst>
              <a:ext uri="{FF2B5EF4-FFF2-40B4-BE49-F238E27FC236}">
                <a16:creationId xmlns:a16="http://schemas.microsoft.com/office/drawing/2014/main" id="{6E3B01F2-9F0F-4CC1-BFC4-BEE7F65786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a:extLst>
              <a:ext uri="{FF2B5EF4-FFF2-40B4-BE49-F238E27FC236}">
                <a16:creationId xmlns:a16="http://schemas.microsoft.com/office/drawing/2014/main" id="{CCA76E8C-3B72-4806-B6FE-90C675FE3431}"/>
              </a:ext>
            </a:extLst>
          </p:cNvPr>
          <p:cNvSpPr>
            <a:spLocks noGrp="1"/>
          </p:cNvSpPr>
          <p:nvPr>
            <p:ph type="dt" sz="half" idx="10"/>
          </p:nvPr>
        </p:nvSpPr>
        <p:spPr/>
        <p:txBody>
          <a:bodyPr/>
          <a:lstStyle/>
          <a:p>
            <a:fld id="{B67CE8F5-732F-46F4-877C-676469C426B1}" type="datetimeFigureOut">
              <a:rPr lang="sv-SE" smtClean="0"/>
              <a:t>2019-08-16</a:t>
            </a:fld>
            <a:endParaRPr lang="sv-SE"/>
          </a:p>
        </p:txBody>
      </p:sp>
      <p:sp>
        <p:nvSpPr>
          <p:cNvPr id="6" name="Footer Placeholder 5">
            <a:extLst>
              <a:ext uri="{FF2B5EF4-FFF2-40B4-BE49-F238E27FC236}">
                <a16:creationId xmlns:a16="http://schemas.microsoft.com/office/drawing/2014/main" id="{1ECEA989-957D-4370-BA56-BA1D78E15537}"/>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20A2E196-ACB0-4134-8723-1E49D462BEDD}"/>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1657316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5BC0C-C87C-42D4-9BF9-E2990A03145E}"/>
              </a:ext>
            </a:extLst>
          </p:cNvPr>
          <p:cNvSpPr>
            <a:spLocks noGrp="1"/>
          </p:cNvSpPr>
          <p:nvPr>
            <p:ph type="title"/>
          </p:nvPr>
        </p:nvSpPr>
        <p:spPr>
          <a:xfrm>
            <a:off x="839788" y="365125"/>
            <a:ext cx="10515600" cy="1325563"/>
          </a:xfrm>
        </p:spPr>
        <p:txBody>
          <a:bodyPr/>
          <a:lstStyle/>
          <a:p>
            <a:r>
              <a:rPr lang="en-US"/>
              <a:t>Click to edit Master title style</a:t>
            </a:r>
            <a:endParaRPr lang="sv-SE"/>
          </a:p>
        </p:txBody>
      </p:sp>
      <p:sp>
        <p:nvSpPr>
          <p:cNvPr id="3" name="Text Placeholder 2">
            <a:extLst>
              <a:ext uri="{FF2B5EF4-FFF2-40B4-BE49-F238E27FC236}">
                <a16:creationId xmlns:a16="http://schemas.microsoft.com/office/drawing/2014/main" id="{56DEEAC7-E9C7-486A-BCBC-C46747F580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03E667-D632-4E1C-83DF-01E5027BD0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a:extLst>
              <a:ext uri="{FF2B5EF4-FFF2-40B4-BE49-F238E27FC236}">
                <a16:creationId xmlns:a16="http://schemas.microsoft.com/office/drawing/2014/main" id="{36F0CB52-4327-477A-82DB-1E656B2FCF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B2A856-1C11-4D79-9A3F-3FAE2DC79B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18C58BC5-4B0E-4C00-B1B6-C410DE457D77}"/>
              </a:ext>
            </a:extLst>
          </p:cNvPr>
          <p:cNvSpPr>
            <a:spLocks noGrp="1"/>
          </p:cNvSpPr>
          <p:nvPr>
            <p:ph type="dt" sz="half" idx="10"/>
          </p:nvPr>
        </p:nvSpPr>
        <p:spPr/>
        <p:txBody>
          <a:bodyPr/>
          <a:lstStyle/>
          <a:p>
            <a:fld id="{B67CE8F5-732F-46F4-877C-676469C426B1}" type="datetimeFigureOut">
              <a:rPr lang="sv-SE" smtClean="0"/>
              <a:t>2019-08-16</a:t>
            </a:fld>
            <a:endParaRPr lang="sv-SE"/>
          </a:p>
        </p:txBody>
      </p:sp>
      <p:sp>
        <p:nvSpPr>
          <p:cNvPr id="8" name="Footer Placeholder 7">
            <a:extLst>
              <a:ext uri="{FF2B5EF4-FFF2-40B4-BE49-F238E27FC236}">
                <a16:creationId xmlns:a16="http://schemas.microsoft.com/office/drawing/2014/main" id="{F67FADF5-BFA5-4B86-A768-9F520758A702}"/>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19AE5862-309A-4876-8994-69CA50F780EE}"/>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282731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F4523-CA25-46E1-AA8D-D19761643A87}"/>
              </a:ext>
            </a:extLst>
          </p:cNvPr>
          <p:cNvSpPr>
            <a:spLocks noGrp="1"/>
          </p:cNvSpPr>
          <p:nvPr>
            <p:ph type="title"/>
          </p:nvPr>
        </p:nvSpPr>
        <p:spPr/>
        <p:txBody>
          <a:bodyPr/>
          <a:lstStyle/>
          <a:p>
            <a:r>
              <a:rPr lang="en-US"/>
              <a:t>Click to edit Master title style</a:t>
            </a:r>
            <a:endParaRPr lang="sv-SE"/>
          </a:p>
        </p:txBody>
      </p:sp>
      <p:sp>
        <p:nvSpPr>
          <p:cNvPr id="3" name="Date Placeholder 2">
            <a:extLst>
              <a:ext uri="{FF2B5EF4-FFF2-40B4-BE49-F238E27FC236}">
                <a16:creationId xmlns:a16="http://schemas.microsoft.com/office/drawing/2014/main" id="{FDB46860-C3ED-4C64-AF62-0B870670FE83}"/>
              </a:ext>
            </a:extLst>
          </p:cNvPr>
          <p:cNvSpPr>
            <a:spLocks noGrp="1"/>
          </p:cNvSpPr>
          <p:nvPr>
            <p:ph type="dt" sz="half" idx="10"/>
          </p:nvPr>
        </p:nvSpPr>
        <p:spPr/>
        <p:txBody>
          <a:bodyPr/>
          <a:lstStyle/>
          <a:p>
            <a:fld id="{B67CE8F5-732F-46F4-877C-676469C426B1}" type="datetimeFigureOut">
              <a:rPr lang="sv-SE" smtClean="0"/>
              <a:t>2019-08-16</a:t>
            </a:fld>
            <a:endParaRPr lang="sv-SE"/>
          </a:p>
        </p:txBody>
      </p:sp>
      <p:sp>
        <p:nvSpPr>
          <p:cNvPr id="4" name="Footer Placeholder 3">
            <a:extLst>
              <a:ext uri="{FF2B5EF4-FFF2-40B4-BE49-F238E27FC236}">
                <a16:creationId xmlns:a16="http://schemas.microsoft.com/office/drawing/2014/main" id="{91377818-343E-450D-B8BB-0694A0EFAE74}"/>
              </a:ext>
            </a:extLst>
          </p:cNvPr>
          <p:cNvSpPr>
            <a:spLocks noGrp="1"/>
          </p:cNvSpPr>
          <p:nvPr>
            <p:ph type="ftr" sz="quarter" idx="11"/>
          </p:nvPr>
        </p:nvSpPr>
        <p:spPr/>
        <p:txBody>
          <a:bodyPr/>
          <a:lstStyle/>
          <a:p>
            <a:endParaRPr lang="sv-SE"/>
          </a:p>
        </p:txBody>
      </p:sp>
      <p:sp>
        <p:nvSpPr>
          <p:cNvPr id="5" name="Slide Number Placeholder 4">
            <a:extLst>
              <a:ext uri="{FF2B5EF4-FFF2-40B4-BE49-F238E27FC236}">
                <a16:creationId xmlns:a16="http://schemas.microsoft.com/office/drawing/2014/main" id="{C72D2ED5-90D3-4D8A-A7C4-D2852D9B8087}"/>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293267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2E11FE-A55B-4631-9674-C24243139121}"/>
              </a:ext>
            </a:extLst>
          </p:cNvPr>
          <p:cNvSpPr>
            <a:spLocks noGrp="1"/>
          </p:cNvSpPr>
          <p:nvPr>
            <p:ph type="dt" sz="half" idx="10"/>
          </p:nvPr>
        </p:nvSpPr>
        <p:spPr/>
        <p:txBody>
          <a:bodyPr/>
          <a:lstStyle/>
          <a:p>
            <a:fld id="{B67CE8F5-732F-46F4-877C-676469C426B1}" type="datetimeFigureOut">
              <a:rPr lang="sv-SE" smtClean="0"/>
              <a:t>2019-08-16</a:t>
            </a:fld>
            <a:endParaRPr lang="sv-SE"/>
          </a:p>
        </p:txBody>
      </p:sp>
      <p:sp>
        <p:nvSpPr>
          <p:cNvPr id="3" name="Footer Placeholder 2">
            <a:extLst>
              <a:ext uri="{FF2B5EF4-FFF2-40B4-BE49-F238E27FC236}">
                <a16:creationId xmlns:a16="http://schemas.microsoft.com/office/drawing/2014/main" id="{83633552-F466-47E4-97A4-A6948596315F}"/>
              </a:ext>
            </a:extLst>
          </p:cNvPr>
          <p:cNvSpPr>
            <a:spLocks noGrp="1"/>
          </p:cNvSpPr>
          <p:nvPr>
            <p:ph type="ftr" sz="quarter" idx="11"/>
          </p:nvPr>
        </p:nvSpPr>
        <p:spPr/>
        <p:txBody>
          <a:bodyPr/>
          <a:lstStyle/>
          <a:p>
            <a:endParaRPr lang="sv-SE"/>
          </a:p>
        </p:txBody>
      </p:sp>
      <p:sp>
        <p:nvSpPr>
          <p:cNvPr id="4" name="Slide Number Placeholder 3">
            <a:extLst>
              <a:ext uri="{FF2B5EF4-FFF2-40B4-BE49-F238E27FC236}">
                <a16:creationId xmlns:a16="http://schemas.microsoft.com/office/drawing/2014/main" id="{D00A5A6B-1839-4D89-95B5-AD168B25304A}"/>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104677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BB8A3-F101-4CB0-BA00-660FA17E47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Content Placeholder 2">
            <a:extLst>
              <a:ext uri="{FF2B5EF4-FFF2-40B4-BE49-F238E27FC236}">
                <a16:creationId xmlns:a16="http://schemas.microsoft.com/office/drawing/2014/main" id="{0E5E7374-4B3E-4A70-A21D-972990B00A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ext Placeholder 3">
            <a:extLst>
              <a:ext uri="{FF2B5EF4-FFF2-40B4-BE49-F238E27FC236}">
                <a16:creationId xmlns:a16="http://schemas.microsoft.com/office/drawing/2014/main" id="{135A8490-27A3-48E6-853E-28F453FEC0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864284-A172-46F1-B28C-264F7B4C5F19}"/>
              </a:ext>
            </a:extLst>
          </p:cNvPr>
          <p:cNvSpPr>
            <a:spLocks noGrp="1"/>
          </p:cNvSpPr>
          <p:nvPr>
            <p:ph type="dt" sz="half" idx="10"/>
          </p:nvPr>
        </p:nvSpPr>
        <p:spPr/>
        <p:txBody>
          <a:bodyPr/>
          <a:lstStyle/>
          <a:p>
            <a:fld id="{B67CE8F5-732F-46F4-877C-676469C426B1}" type="datetimeFigureOut">
              <a:rPr lang="sv-SE" smtClean="0"/>
              <a:t>2019-08-16</a:t>
            </a:fld>
            <a:endParaRPr lang="sv-SE"/>
          </a:p>
        </p:txBody>
      </p:sp>
      <p:sp>
        <p:nvSpPr>
          <p:cNvPr id="6" name="Footer Placeholder 5">
            <a:extLst>
              <a:ext uri="{FF2B5EF4-FFF2-40B4-BE49-F238E27FC236}">
                <a16:creationId xmlns:a16="http://schemas.microsoft.com/office/drawing/2014/main" id="{98A40694-68E4-41C3-BD74-9396A41A728D}"/>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F36D5E93-B378-414C-A866-54AA8DA30442}"/>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2876614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5E190-4ABF-42B2-9D06-75DC7800EA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Picture Placeholder 2">
            <a:extLst>
              <a:ext uri="{FF2B5EF4-FFF2-40B4-BE49-F238E27FC236}">
                <a16:creationId xmlns:a16="http://schemas.microsoft.com/office/drawing/2014/main" id="{08D192C5-47CB-44E9-AA43-F391EE9FA3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BEFB09F4-1C8F-4417-8CC6-D530905FF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BD6D44-B262-4A1C-B82B-C22134718F1B}"/>
              </a:ext>
            </a:extLst>
          </p:cNvPr>
          <p:cNvSpPr>
            <a:spLocks noGrp="1"/>
          </p:cNvSpPr>
          <p:nvPr>
            <p:ph type="dt" sz="half" idx="10"/>
          </p:nvPr>
        </p:nvSpPr>
        <p:spPr/>
        <p:txBody>
          <a:bodyPr/>
          <a:lstStyle/>
          <a:p>
            <a:fld id="{B67CE8F5-732F-46F4-877C-676469C426B1}" type="datetimeFigureOut">
              <a:rPr lang="sv-SE" smtClean="0"/>
              <a:t>2019-08-16</a:t>
            </a:fld>
            <a:endParaRPr lang="sv-SE"/>
          </a:p>
        </p:txBody>
      </p:sp>
      <p:sp>
        <p:nvSpPr>
          <p:cNvPr id="6" name="Footer Placeholder 5">
            <a:extLst>
              <a:ext uri="{FF2B5EF4-FFF2-40B4-BE49-F238E27FC236}">
                <a16:creationId xmlns:a16="http://schemas.microsoft.com/office/drawing/2014/main" id="{34F6784B-8B81-4102-8DC2-EE8D9E1B08F0}"/>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64581263-693E-4451-84A4-C3E96E6B109E}"/>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1713842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4F8854-3936-4A67-9562-DC35D0060C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v-SE"/>
          </a:p>
        </p:txBody>
      </p:sp>
      <p:sp>
        <p:nvSpPr>
          <p:cNvPr id="3" name="Text Placeholder 2">
            <a:extLst>
              <a:ext uri="{FF2B5EF4-FFF2-40B4-BE49-F238E27FC236}">
                <a16:creationId xmlns:a16="http://schemas.microsoft.com/office/drawing/2014/main" id="{F421CFE9-F755-48D4-84DB-0548AE4903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5DC96305-6C72-4ACC-82E1-4831D71471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7CE8F5-732F-46F4-877C-676469C426B1}" type="datetimeFigureOut">
              <a:rPr lang="sv-SE" smtClean="0"/>
              <a:t>2019-08-16</a:t>
            </a:fld>
            <a:endParaRPr lang="sv-SE"/>
          </a:p>
        </p:txBody>
      </p:sp>
      <p:sp>
        <p:nvSpPr>
          <p:cNvPr id="5" name="Footer Placeholder 4">
            <a:extLst>
              <a:ext uri="{FF2B5EF4-FFF2-40B4-BE49-F238E27FC236}">
                <a16:creationId xmlns:a16="http://schemas.microsoft.com/office/drawing/2014/main" id="{11B4588D-2B3F-4F2A-9F42-15F400AFDC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a:extLst>
              <a:ext uri="{FF2B5EF4-FFF2-40B4-BE49-F238E27FC236}">
                <a16:creationId xmlns:a16="http://schemas.microsoft.com/office/drawing/2014/main" id="{7B59934B-D315-4DD9-98DC-006B22CEAA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4CAAA3-165A-45EB-8B9D-33EF10793C34}" type="slidenum">
              <a:rPr lang="sv-SE" smtClean="0"/>
              <a:t>‹#›</a:t>
            </a:fld>
            <a:endParaRPr lang="sv-SE"/>
          </a:p>
        </p:txBody>
      </p:sp>
    </p:spTree>
    <p:extLst>
      <p:ext uri="{BB962C8B-B14F-4D97-AF65-F5344CB8AC3E}">
        <p14:creationId xmlns:p14="http://schemas.microsoft.com/office/powerpoint/2010/main" val="2415339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simon-florentin.fr/blog/2010/09/1-an-en-suedechapitre-5-linkoping-university/" TargetMode="External"/><Relationship Id="rId5" Type="http://schemas.openxmlformats.org/officeDocument/2006/relationships/image" Target="../media/image3.jpg"/><Relationship Id="rId4" Type="http://schemas.openxmlformats.org/officeDocument/2006/relationships/hyperlink" Target="mailto:maria.terning@liu.se"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14.xml"/><Relationship Id="rId7" Type="http://schemas.openxmlformats.org/officeDocument/2006/relationships/image" Target="../media/image19.jp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18.jpg"/><Relationship Id="rId11" Type="http://schemas.openxmlformats.org/officeDocument/2006/relationships/image" Target="../media/image22.png"/><Relationship Id="rId5" Type="http://schemas.openxmlformats.org/officeDocument/2006/relationships/image" Target="../media/image17.jpg"/><Relationship Id="rId10" Type="http://schemas.openxmlformats.org/officeDocument/2006/relationships/hyperlink" Target="http://orientagades.wordpress.com/tag/pruebas-libres/" TargetMode="External"/><Relationship Id="rId4" Type="http://schemas.openxmlformats.org/officeDocument/2006/relationships/image" Target="../media/image16.png"/><Relationship Id="rId9"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hyperlink" Target="https://www.ifau.se/globalassets/pdf/se/2012/r-2012-17-har-den-vaxande-friskolesektorn-varit-bra-for-barnen-pa-kort-och-lang-sikt.pdf"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hyperlink" Target="https://liuonline.sharepoint.com/portals/hub/_layouts/15/PointPublishing.aspx?app=video&amp;p=c&amp;chid=dc5eb904-1755-49b0-a995-20a83f2e2766&amp;s=0&amp;t=pfb" TargetMode="Externa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6.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12.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hyperlink" Target="https://www.regeringen.se/contentassets/09ac8f7b0f9d402395ff95af1f6eb7cf/att-lara-for-hallbar-utveckling-sou-2004104" TargetMode="External"/><Relationship Id="rId4" Type="http://schemas.openxmlformats.org/officeDocument/2006/relationships/hyperlink" Target="https://sverigesradio.se/sida/avsnitt/377249?programid=793"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jpg"/><Relationship Id="rId5" Type="http://schemas.openxmlformats.org/officeDocument/2006/relationships/image" Target="../media/image13.jpg"/><Relationship Id="rId4" Type="http://schemas.openxmlformats.org/officeDocument/2006/relationships/hyperlink" Target="https://www.lr.se/download/18.613c01514ec1ef308e407f3/1438007050254/larares_yrkesetik_fickfolder_200811.pdf"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Rubrik 1"/>
          <p:cNvSpPr>
            <a:spLocks noGrp="1"/>
          </p:cNvSpPr>
          <p:nvPr>
            <p:ph type="ctrTitle" idx="4294967295"/>
          </p:nvPr>
        </p:nvSpPr>
        <p:spPr>
          <a:xfrm>
            <a:off x="6746628" y="1783959"/>
            <a:ext cx="4645250" cy="2889114"/>
          </a:xfrm>
        </p:spPr>
        <p:txBody>
          <a:bodyPr vert="horz" lIns="91440" tIns="45720" rIns="91440" bIns="45720" rtlCol="0" anchor="b">
            <a:normAutofit/>
          </a:bodyPr>
          <a:lstStyle/>
          <a:p>
            <a:pPr lvl="0"/>
            <a:r>
              <a:rPr lang="en-US" sz="2400" b="1" dirty="0" err="1">
                <a:effectLst>
                  <a:outerShdw blurRad="38100" dist="38100" dir="2700000" algn="tl">
                    <a:srgbClr val="000000">
                      <a:alpha val="43137"/>
                    </a:srgbClr>
                  </a:outerShdw>
                </a:effectLst>
              </a:rPr>
              <a:t>Skolans</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samhällsuppdrag</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och</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organisation</a:t>
            </a:r>
            <a:r>
              <a:rPr lang="en-US" sz="2400" b="1" dirty="0">
                <a:effectLst>
                  <a:outerShdw blurRad="38100" dist="38100" dir="2700000" algn="tl">
                    <a:srgbClr val="000000">
                      <a:alpha val="43137"/>
                    </a:srgbClr>
                  </a:outerShdw>
                </a:effectLst>
              </a:rPr>
              <a:t>, 9VA202, 7,5 hp</a:t>
            </a:r>
            <a:br>
              <a:rPr lang="en-US" sz="2400" b="1" dirty="0">
                <a:effectLst>
                  <a:outerShdw blurRad="38100" dist="38100" dir="2700000" algn="tl">
                    <a:srgbClr val="000000">
                      <a:alpha val="43137"/>
                    </a:srgbClr>
                  </a:outerShdw>
                </a:effectLst>
              </a:rPr>
            </a:br>
            <a:br>
              <a:rPr lang="en-US" sz="2400" b="1" dirty="0">
                <a:effectLst>
                  <a:outerShdw blurRad="38100" dist="38100" dir="2700000" algn="tl">
                    <a:srgbClr val="000000">
                      <a:alpha val="43137"/>
                    </a:srgbClr>
                  </a:outerShdw>
                </a:effectLst>
              </a:rPr>
            </a:br>
            <a:r>
              <a:rPr lang="en-US" sz="2400" b="1" dirty="0" err="1">
                <a:effectLst>
                  <a:outerShdw blurRad="38100" dist="38100" dir="2700000" algn="tl">
                    <a:srgbClr val="000000">
                      <a:alpha val="43137"/>
                    </a:srgbClr>
                  </a:outerShdw>
                </a:effectLst>
              </a:rPr>
              <a:t>Kursens</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teman</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kurslitteratur</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kursuppgift</a:t>
            </a:r>
            <a:r>
              <a:rPr lang="en-US" sz="2400" b="1" dirty="0">
                <a:effectLst>
                  <a:outerShdw blurRad="38100" dist="38100" dir="2700000" algn="tl">
                    <a:srgbClr val="000000">
                      <a:alpha val="43137"/>
                    </a:srgbClr>
                  </a:outerShdw>
                </a:effectLst>
              </a:rPr>
              <a:t> 1 </a:t>
            </a:r>
            <a:r>
              <a:rPr lang="en-US" sz="2400" b="1" dirty="0" err="1">
                <a:effectLst>
                  <a:outerShdw blurRad="38100" dist="38100" dir="2700000" algn="tl">
                    <a:srgbClr val="000000">
                      <a:alpha val="43137"/>
                    </a:srgbClr>
                  </a:outerShdw>
                </a:effectLst>
              </a:rPr>
              <a:t>och</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inlämning</a:t>
            </a:r>
            <a:r>
              <a:rPr lang="en-US" sz="2400" b="1" dirty="0">
                <a:effectLst>
                  <a:outerShdw blurRad="38100" dist="38100" dir="2700000" algn="tl">
                    <a:srgbClr val="000000">
                      <a:alpha val="43137"/>
                    </a:srgbClr>
                  </a:outerShdw>
                </a:effectLst>
              </a:rPr>
              <a:t> av </a:t>
            </a:r>
            <a:r>
              <a:rPr lang="en-US" sz="2400" b="1" dirty="0" err="1">
                <a:effectLst>
                  <a:outerShdw blurRad="38100" dist="38100" dir="2700000" algn="tl">
                    <a:srgbClr val="000000">
                      <a:alpha val="43137"/>
                    </a:srgbClr>
                  </a:outerShdw>
                </a:effectLst>
              </a:rPr>
              <a:t>kursuppgifter</a:t>
            </a:r>
            <a:br>
              <a:rPr lang="en-US" sz="2400" b="1" dirty="0">
                <a:effectLst>
                  <a:outerShdw blurRad="38100" dist="38100" dir="2700000" algn="tl">
                    <a:srgbClr val="000000">
                      <a:alpha val="43137"/>
                    </a:srgbClr>
                  </a:outerShdw>
                </a:effectLst>
              </a:rPr>
            </a:br>
            <a:r>
              <a:rPr lang="en-US" sz="2400" b="1" dirty="0">
                <a:effectLst>
                  <a:outerShdw blurRad="38100" dist="38100" dir="2700000" algn="tl">
                    <a:srgbClr val="000000">
                      <a:alpha val="43137"/>
                    </a:srgbClr>
                  </a:outerShdw>
                </a:effectLst>
              </a:rPr>
              <a:t> </a:t>
            </a:r>
            <a:br>
              <a:rPr lang="en-US" sz="2400" b="1" dirty="0">
                <a:effectLst>
                  <a:outerShdw blurRad="38100" dist="38100" dir="2700000" algn="tl">
                    <a:srgbClr val="000000">
                      <a:alpha val="43137"/>
                    </a:srgbClr>
                  </a:outerShdw>
                </a:effectLst>
              </a:rPr>
            </a:br>
            <a:endParaRPr lang="en-US" sz="2400" dirty="0"/>
          </a:p>
        </p:txBody>
      </p:sp>
      <p:sp>
        <p:nvSpPr>
          <p:cNvPr id="3" name="Underrubrik 2"/>
          <p:cNvSpPr>
            <a:spLocks noGrp="1"/>
          </p:cNvSpPr>
          <p:nvPr>
            <p:ph type="subTitle" idx="4294967295"/>
          </p:nvPr>
        </p:nvSpPr>
        <p:spPr>
          <a:xfrm>
            <a:off x="6746627" y="4750893"/>
            <a:ext cx="4645250" cy="1147863"/>
          </a:xfrm>
        </p:spPr>
        <p:txBody>
          <a:bodyPr vert="horz" lIns="91440" tIns="45720" rIns="91440" bIns="45720" rtlCol="0" anchor="t">
            <a:normAutofit/>
          </a:bodyPr>
          <a:lstStyle/>
          <a:p>
            <a:pPr marL="0" indent="0">
              <a:buNone/>
            </a:pPr>
            <a:r>
              <a:rPr lang="en-US" sz="2000" dirty="0" err="1"/>
              <a:t>Kursansvarig</a:t>
            </a:r>
            <a:r>
              <a:rPr lang="en-US" sz="2000" dirty="0"/>
              <a:t>: Maria Terning</a:t>
            </a:r>
            <a:br>
              <a:rPr lang="en-US" sz="2000" dirty="0"/>
            </a:br>
            <a:r>
              <a:rPr lang="en-US" sz="2000" dirty="0">
                <a:hlinkClick r:id="rId4"/>
              </a:rPr>
              <a:t>maria.terning@liu.se</a:t>
            </a:r>
            <a:endParaRPr lang="en-US" sz="2000" dirty="0"/>
          </a:p>
          <a:p>
            <a:pPr marL="0" indent="0">
              <a:buNone/>
            </a:pPr>
            <a:r>
              <a:rPr lang="en-US" sz="2000" dirty="0"/>
              <a:t>013 282679</a:t>
            </a: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objekt 4" descr="En bild som visar himmel, utomhus, mark, byggnad&#10;&#10;Automatiskt genererad beskrivning">
            <a:extLst>
              <a:ext uri="{FF2B5EF4-FFF2-40B4-BE49-F238E27FC236}">
                <a16:creationId xmlns:a16="http://schemas.microsoft.com/office/drawing/2014/main" id="{A2FE931B-4BE9-4761-A69C-D4F82F314312}"/>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6648" r="23620"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4" name="Video 3">
            <a:hlinkClick r:id="" action="ppaction://media"/>
            <a:extLst>
              <a:ext uri="{FF2B5EF4-FFF2-40B4-BE49-F238E27FC236}">
                <a16:creationId xmlns:a16="http://schemas.microsoft.com/office/drawing/2014/main" id="{09742FAF-E54D-40E6-8309-3062F5CD57A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876226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0578"/>
    </mc:Choice>
    <mc:Fallback>
      <p:transition spd="slow" advTm="30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2566592E-7D38-4A24-BE3C-048EE60923F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kern="1200">
                <a:solidFill>
                  <a:schemeClr val="bg1"/>
                </a:solidFill>
                <a:effectLst>
                  <a:outerShdw blurRad="38100" dist="38100" dir="2700000" algn="tl">
                    <a:srgbClr val="000000">
                      <a:alpha val="43137"/>
                    </a:srgbClr>
                  </a:outerShdw>
                </a:effectLst>
                <a:latin typeface="+mj-lt"/>
                <a:ea typeface="+mj-ea"/>
                <a:cs typeface="+mj-cs"/>
              </a:rPr>
              <a:t>Inlämning av kursuppgifter</a:t>
            </a:r>
          </a:p>
        </p:txBody>
      </p:sp>
      <p:pic>
        <p:nvPicPr>
          <p:cNvPr id="3" name="Bildobjekt 2">
            <a:extLst>
              <a:ext uri="{FF2B5EF4-FFF2-40B4-BE49-F238E27FC236}">
                <a16:creationId xmlns:a16="http://schemas.microsoft.com/office/drawing/2014/main" id="{19E0DFD7-B164-43B1-B850-223A7D7D21A6}"/>
              </a:ext>
            </a:extLst>
          </p:cNvPr>
          <p:cNvPicPr>
            <a:picLocks noChangeAspect="1"/>
          </p:cNvPicPr>
          <p:nvPr/>
        </p:nvPicPr>
        <p:blipFill>
          <a:blip r:embed="rId4"/>
          <a:stretch>
            <a:fillRect/>
          </a:stretch>
        </p:blipFill>
        <p:spPr>
          <a:xfrm>
            <a:off x="2332654" y="1544599"/>
            <a:ext cx="8221098" cy="5138186"/>
          </a:xfrm>
          <a:prstGeom prst="rect">
            <a:avLst/>
          </a:prstGeom>
        </p:spPr>
      </p:pic>
      <p:cxnSp>
        <p:nvCxnSpPr>
          <p:cNvPr id="6" name="Rak pilkoppling 5">
            <a:extLst>
              <a:ext uri="{FF2B5EF4-FFF2-40B4-BE49-F238E27FC236}">
                <a16:creationId xmlns:a16="http://schemas.microsoft.com/office/drawing/2014/main" id="{45886F1B-EDD4-4076-BD27-783B85838E9A}"/>
              </a:ext>
            </a:extLst>
          </p:cNvPr>
          <p:cNvCxnSpPr/>
          <p:nvPr/>
        </p:nvCxnSpPr>
        <p:spPr>
          <a:xfrm flipH="1" flipV="1">
            <a:off x="2821354" y="4040554"/>
            <a:ext cx="922215" cy="9612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4" name="Ljud 3">
            <a:hlinkClick r:id="" action="ppaction://media"/>
            <a:extLst>
              <a:ext uri="{FF2B5EF4-FFF2-40B4-BE49-F238E27FC236}">
                <a16:creationId xmlns:a16="http://schemas.microsoft.com/office/drawing/2014/main" id="{1924D263-7813-4579-BBBB-C5D5B55414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82944752"/>
      </p:ext>
    </p:extLst>
  </p:cSld>
  <p:clrMapOvr>
    <a:masterClrMapping/>
  </p:clrMapOvr>
  <mc:AlternateContent xmlns:mc="http://schemas.openxmlformats.org/markup-compatibility/2006">
    <mc:Choice xmlns:p14="http://schemas.microsoft.com/office/powerpoint/2010/main" Requires="p14">
      <p:transition spd="slow" p14:dur="2000" advTm="36099"/>
    </mc:Choice>
    <mc:Fallback>
      <p:transition spd="slow" advTm="36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2566592E-7D38-4A24-BE3C-048EE60923F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kern="1200">
                <a:solidFill>
                  <a:schemeClr val="bg1"/>
                </a:solidFill>
                <a:effectLst>
                  <a:outerShdw blurRad="38100" dist="38100" dir="2700000" algn="tl">
                    <a:srgbClr val="000000">
                      <a:alpha val="43137"/>
                    </a:srgbClr>
                  </a:outerShdw>
                </a:effectLst>
                <a:latin typeface="+mj-lt"/>
                <a:ea typeface="+mj-ea"/>
                <a:cs typeface="+mj-cs"/>
              </a:rPr>
              <a:t>Inlämning av kursuppgifter</a:t>
            </a:r>
          </a:p>
        </p:txBody>
      </p:sp>
      <p:pic>
        <p:nvPicPr>
          <p:cNvPr id="4" name="Bildobjekt 3">
            <a:extLst>
              <a:ext uri="{FF2B5EF4-FFF2-40B4-BE49-F238E27FC236}">
                <a16:creationId xmlns:a16="http://schemas.microsoft.com/office/drawing/2014/main" id="{C4494266-83B4-4139-8C64-70D8C272EAC0}"/>
              </a:ext>
            </a:extLst>
          </p:cNvPr>
          <p:cNvPicPr>
            <a:picLocks noChangeAspect="1"/>
          </p:cNvPicPr>
          <p:nvPr/>
        </p:nvPicPr>
        <p:blipFill>
          <a:blip r:embed="rId4"/>
          <a:stretch>
            <a:fillRect/>
          </a:stretch>
        </p:blipFill>
        <p:spPr>
          <a:xfrm>
            <a:off x="1953846" y="1388303"/>
            <a:ext cx="8635364" cy="53971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Ellips 2">
            <a:extLst>
              <a:ext uri="{FF2B5EF4-FFF2-40B4-BE49-F238E27FC236}">
                <a16:creationId xmlns:a16="http://schemas.microsoft.com/office/drawing/2014/main" id="{5649B892-98C2-4626-B50F-6113710E82CC}"/>
              </a:ext>
            </a:extLst>
          </p:cNvPr>
          <p:cNvSpPr/>
          <p:nvPr/>
        </p:nvSpPr>
        <p:spPr>
          <a:xfrm>
            <a:off x="6886575" y="4514850"/>
            <a:ext cx="2743200" cy="1123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Filformat:</a:t>
            </a:r>
          </a:p>
          <a:p>
            <a:pPr algn="ctr"/>
            <a:r>
              <a:rPr lang="sv-SE" dirty="0" err="1"/>
              <a:t>Doc</a:t>
            </a:r>
            <a:r>
              <a:rPr lang="sv-SE" dirty="0"/>
              <a:t>, </a:t>
            </a:r>
            <a:r>
              <a:rPr lang="sv-SE" dirty="0" err="1"/>
              <a:t>docx</a:t>
            </a:r>
            <a:endParaRPr lang="sv-SE" dirty="0"/>
          </a:p>
        </p:txBody>
      </p:sp>
      <p:pic>
        <p:nvPicPr>
          <p:cNvPr id="5" name="Ljud 4">
            <a:hlinkClick r:id="" action="ppaction://media"/>
            <a:extLst>
              <a:ext uri="{FF2B5EF4-FFF2-40B4-BE49-F238E27FC236}">
                <a16:creationId xmlns:a16="http://schemas.microsoft.com/office/drawing/2014/main" id="{6150D4FC-7123-48AA-88D7-437D78953A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65642840"/>
      </p:ext>
    </p:extLst>
  </p:cSld>
  <p:clrMapOvr>
    <a:masterClrMapping/>
  </p:clrMapOvr>
  <mc:AlternateContent xmlns:mc="http://schemas.openxmlformats.org/markup-compatibility/2006">
    <mc:Choice xmlns:p14="http://schemas.microsoft.com/office/powerpoint/2010/main" Requires="p14">
      <p:transition spd="slow" p14:dur="2000" advTm="138862"/>
    </mc:Choice>
    <mc:Fallback>
      <p:transition spd="slow" advTm="138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0"/>
          </p:nvPr>
        </p:nvSpPr>
        <p:spPr/>
        <p:txBody>
          <a:bodyPr/>
          <a:lstStyle/>
          <a:p>
            <a:r>
              <a:rPr lang="sv-SE" dirty="0"/>
              <a:t>Lycka till med studierna!</a:t>
            </a:r>
          </a:p>
        </p:txBody>
      </p:sp>
      <p:pic>
        <p:nvPicPr>
          <p:cNvPr id="3" name="Bildobjekt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92" y="278511"/>
            <a:ext cx="2491216" cy="3306924"/>
          </a:xfrm>
          <a:prstGeom prst="rect">
            <a:avLst/>
          </a:prstGeom>
        </p:spPr>
      </p:pic>
      <p:pic>
        <p:nvPicPr>
          <p:cNvPr id="5" name="Bildobjekt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2439" y="896045"/>
            <a:ext cx="2638319" cy="2071856"/>
          </a:xfrm>
          <a:prstGeom prst="rect">
            <a:avLst/>
          </a:prstGeom>
        </p:spPr>
      </p:pic>
      <p:pic>
        <p:nvPicPr>
          <p:cNvPr id="7" name="Bildobjekt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4925" y="3585435"/>
            <a:ext cx="2063617" cy="1425167"/>
          </a:xfrm>
          <a:prstGeom prst="rect">
            <a:avLst/>
          </a:prstGeom>
        </p:spPr>
      </p:pic>
      <p:pic>
        <p:nvPicPr>
          <p:cNvPr id="8" name="Bildobjekt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392" y="3179503"/>
            <a:ext cx="1996533" cy="1425167"/>
          </a:xfrm>
          <a:prstGeom prst="rect">
            <a:avLst/>
          </a:prstGeom>
        </p:spPr>
      </p:pic>
      <p:pic>
        <p:nvPicPr>
          <p:cNvPr id="9" name="Bildobjekt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4292" y="3585435"/>
            <a:ext cx="4114800" cy="2619375"/>
          </a:xfrm>
          <a:prstGeom prst="rect">
            <a:avLst/>
          </a:prstGeom>
        </p:spPr>
      </p:pic>
      <p:pic>
        <p:nvPicPr>
          <p:cNvPr id="12" name="Bildobjekt 11">
            <a:extLst>
              <a:ext uri="{FF2B5EF4-FFF2-40B4-BE49-F238E27FC236}">
                <a16:creationId xmlns:a16="http://schemas.microsoft.com/office/drawing/2014/main" id="{3DBB6C4E-E60D-4F6E-BB49-F3B3CD36CBC8}"/>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864747" y="4430642"/>
            <a:ext cx="2313340" cy="1774168"/>
          </a:xfrm>
          <a:prstGeom prst="rect">
            <a:avLst/>
          </a:prstGeom>
        </p:spPr>
      </p:pic>
      <p:pic>
        <p:nvPicPr>
          <p:cNvPr id="4" name="Video 3">
            <a:hlinkClick r:id="" action="ppaction://media"/>
            <a:extLst>
              <a:ext uri="{FF2B5EF4-FFF2-40B4-BE49-F238E27FC236}">
                <a16:creationId xmlns:a16="http://schemas.microsoft.com/office/drawing/2014/main" id="{EC59B957-58FD-437D-939A-B046EB5A4E4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427217323"/>
      </p:ext>
    </p:extLst>
  </p:cSld>
  <p:clrMapOvr>
    <a:masterClrMapping/>
  </p:clrMapOvr>
  <mc:AlternateContent xmlns:mc="http://schemas.openxmlformats.org/markup-compatibility/2006">
    <mc:Choice xmlns:p14="http://schemas.microsoft.com/office/powerpoint/2010/main" Requires="p14">
      <p:transition spd="slow" p14:dur="2000" advTm="85467"/>
    </mc:Choice>
    <mc:Fallback>
      <p:transition spd="slow" advTm="85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AF8105-B6CF-4AE0-B6FB-3004397E7620}"/>
              </a:ext>
            </a:extLst>
          </p:cNvPr>
          <p:cNvSpPr txBox="1"/>
          <p:nvPr/>
        </p:nvSpPr>
        <p:spPr>
          <a:xfrm>
            <a:off x="727969" y="452761"/>
            <a:ext cx="10804124" cy="646331"/>
          </a:xfrm>
          <a:prstGeom prst="rect">
            <a:avLst/>
          </a:prstGeom>
          <a:noFill/>
        </p:spPr>
        <p:txBody>
          <a:bodyPr wrap="square" rtlCol="0">
            <a:spAutoFit/>
          </a:bodyPr>
          <a:lstStyle/>
          <a:p>
            <a:r>
              <a:rPr lang="sv-SE" sz="3600" b="1" dirty="0">
                <a:effectLst>
                  <a:outerShdw blurRad="38100" dist="38100" dir="2700000" algn="tl">
                    <a:srgbClr val="000000">
                      <a:alpha val="43137"/>
                    </a:srgbClr>
                  </a:outerShdw>
                </a:effectLst>
                <a:cs typeface="Georgia"/>
              </a:rPr>
              <a:t>Kursens tre teman: </a:t>
            </a:r>
          </a:p>
        </p:txBody>
      </p:sp>
      <p:sp>
        <p:nvSpPr>
          <p:cNvPr id="4" name="Rectangle: Rounded Corners 3">
            <a:extLst>
              <a:ext uri="{FF2B5EF4-FFF2-40B4-BE49-F238E27FC236}">
                <a16:creationId xmlns:a16="http://schemas.microsoft.com/office/drawing/2014/main" id="{3AC91BB5-8562-4A15-96BC-0A8F3C8AC190}"/>
              </a:ext>
            </a:extLst>
          </p:cNvPr>
          <p:cNvSpPr/>
          <p:nvPr/>
        </p:nvSpPr>
        <p:spPr>
          <a:xfrm>
            <a:off x="518604" y="1281752"/>
            <a:ext cx="2956264" cy="3107157"/>
          </a:xfrm>
          <a:prstGeom prst="roundRect">
            <a:avLst/>
          </a:prstGeom>
          <a:ln/>
          <a:effectLst>
            <a:outerShdw blurRad="40000" dist="20000" dir="5400000" rotWithShape="0">
              <a:srgbClr val="000000">
                <a:alpha val="38000"/>
              </a:srgbClr>
            </a:outerShdw>
            <a:softEdge rad="127000"/>
          </a:effectLst>
          <a:scene3d>
            <a:camera prst="obliqueTopRight"/>
            <a:lightRig rig="threePt" dir="t"/>
          </a:scene3d>
        </p:spPr>
        <p:style>
          <a:lnRef idx="1">
            <a:schemeClr val="dk1"/>
          </a:lnRef>
          <a:fillRef idx="2">
            <a:schemeClr val="dk1"/>
          </a:fillRef>
          <a:effectRef idx="1">
            <a:schemeClr val="dk1"/>
          </a:effectRef>
          <a:fontRef idx="minor">
            <a:schemeClr val="dk1"/>
          </a:fontRef>
        </p:style>
        <p:txBody>
          <a:bodyPr rtlCol="0" anchor="ctr"/>
          <a:lstStyle/>
          <a:p>
            <a:r>
              <a:rPr lang="sv-SE" b="1" dirty="0">
                <a:solidFill>
                  <a:schemeClr val="tx1"/>
                </a:solidFill>
              </a:rPr>
              <a:t>1. Skolan som institution  - skolans utveckling i relation till historisk och samhällelig utveckling</a:t>
            </a:r>
          </a:p>
          <a:p>
            <a:r>
              <a:rPr lang="sv-SE" i="1" dirty="0">
                <a:solidFill>
                  <a:schemeClr val="tx1"/>
                </a:solidFill>
              </a:rPr>
              <a:t>Möter främst lärandemål: </a:t>
            </a:r>
          </a:p>
          <a:p>
            <a:r>
              <a:rPr lang="sv-SE" dirty="0">
                <a:solidFill>
                  <a:schemeClr val="tx1"/>
                </a:solidFill>
              </a:rPr>
              <a:t>- beskriva och diskutera det svenska skolsystemets utveckling i förhållande till skolans samhällsuppdrag </a:t>
            </a:r>
          </a:p>
        </p:txBody>
      </p:sp>
      <p:sp>
        <p:nvSpPr>
          <p:cNvPr id="8" name="Rectangle: Rounded Corners 7">
            <a:extLst>
              <a:ext uri="{FF2B5EF4-FFF2-40B4-BE49-F238E27FC236}">
                <a16:creationId xmlns:a16="http://schemas.microsoft.com/office/drawing/2014/main" id="{42EE0C6B-C1BB-4BC9-AF86-BDF65F702F9A}"/>
              </a:ext>
            </a:extLst>
          </p:cNvPr>
          <p:cNvSpPr/>
          <p:nvPr/>
        </p:nvSpPr>
        <p:spPr>
          <a:xfrm>
            <a:off x="4081506" y="1281752"/>
            <a:ext cx="3221115" cy="3762600"/>
          </a:xfrm>
          <a:prstGeom prst="roundRect">
            <a:avLst/>
          </a:prstGeom>
          <a:ln/>
          <a:effectLst>
            <a:outerShdw blurRad="40000" dist="20000" dir="5400000" rotWithShape="0">
              <a:srgbClr val="000000">
                <a:alpha val="38000"/>
              </a:srgbClr>
            </a:outerShdw>
            <a:softEdge rad="127000"/>
          </a:effectLst>
        </p:spPr>
        <p:style>
          <a:lnRef idx="1">
            <a:schemeClr val="dk1"/>
          </a:lnRef>
          <a:fillRef idx="2">
            <a:schemeClr val="dk1"/>
          </a:fillRef>
          <a:effectRef idx="1">
            <a:schemeClr val="dk1"/>
          </a:effectRef>
          <a:fontRef idx="minor">
            <a:schemeClr val="dk1"/>
          </a:fontRef>
        </p:style>
        <p:txBody>
          <a:bodyPr rtlCol="0" anchor="ctr"/>
          <a:lstStyle/>
          <a:p>
            <a:r>
              <a:rPr lang="sv-SE" b="1" dirty="0">
                <a:solidFill>
                  <a:schemeClr val="tx1"/>
                </a:solidFill>
              </a:rPr>
              <a:t>2. Den svenska skolans organisation, regelverk och styrning </a:t>
            </a:r>
          </a:p>
          <a:p>
            <a:r>
              <a:rPr lang="sv-SE" i="1" dirty="0">
                <a:solidFill>
                  <a:schemeClr val="tx1"/>
                </a:solidFill>
              </a:rPr>
              <a:t>Möter främst lärandemålen: </a:t>
            </a:r>
            <a:r>
              <a:rPr lang="sv-SE" dirty="0"/>
              <a:t>- beskriva skolsystemets organisation och styrning, allmänt och i det egna ämnet</a:t>
            </a:r>
            <a:br>
              <a:rPr lang="sv-SE" dirty="0"/>
            </a:br>
            <a:r>
              <a:rPr lang="sv-SE" dirty="0"/>
              <a:t>- använda läroplans-</a:t>
            </a:r>
          </a:p>
          <a:p>
            <a:r>
              <a:rPr lang="sv-SE" dirty="0"/>
              <a:t>teoretiska begrepp i syfte att resonera kring skol­systemets organisation och styrning</a:t>
            </a:r>
            <a:endParaRPr lang="sv-SE" dirty="0">
              <a:solidFill>
                <a:schemeClr val="tx1"/>
              </a:solidFill>
            </a:endParaRPr>
          </a:p>
        </p:txBody>
      </p:sp>
      <p:sp>
        <p:nvSpPr>
          <p:cNvPr id="9" name="Rectangle: Rounded Corners 8">
            <a:extLst>
              <a:ext uri="{FF2B5EF4-FFF2-40B4-BE49-F238E27FC236}">
                <a16:creationId xmlns:a16="http://schemas.microsoft.com/office/drawing/2014/main" id="{4C8B4854-E75E-4BC6-98E1-8092ADF7A5F1}"/>
              </a:ext>
            </a:extLst>
          </p:cNvPr>
          <p:cNvSpPr/>
          <p:nvPr/>
        </p:nvSpPr>
        <p:spPr>
          <a:xfrm>
            <a:off x="7893161" y="1281752"/>
            <a:ext cx="3764133" cy="4714042"/>
          </a:xfrm>
          <a:prstGeom prst="roundRect">
            <a:avLst/>
          </a:prstGeom>
          <a:ln/>
          <a:effectLst>
            <a:outerShdw blurRad="40000" dist="20000" dir="5400000" rotWithShape="0">
              <a:srgbClr val="000000">
                <a:alpha val="38000"/>
              </a:srgbClr>
            </a:outerShdw>
            <a:softEdge rad="127000"/>
          </a:effectLst>
        </p:spPr>
        <p:style>
          <a:lnRef idx="1">
            <a:schemeClr val="dk1"/>
          </a:lnRef>
          <a:fillRef idx="2">
            <a:schemeClr val="dk1"/>
          </a:fillRef>
          <a:effectRef idx="1">
            <a:schemeClr val="dk1"/>
          </a:effectRef>
          <a:fontRef idx="minor">
            <a:schemeClr val="dk1"/>
          </a:fontRef>
        </p:style>
        <p:txBody>
          <a:bodyPr rtlCol="0" anchor="ctr"/>
          <a:lstStyle/>
          <a:p>
            <a:r>
              <a:rPr lang="sv-SE" b="1" dirty="0">
                <a:solidFill>
                  <a:schemeClr val="tx1"/>
                </a:solidFill>
              </a:rPr>
              <a:t>3. Skolans värdegrund och demokratiska uppdrag </a:t>
            </a:r>
          </a:p>
          <a:p>
            <a:r>
              <a:rPr lang="sv-SE" i="1" dirty="0">
                <a:solidFill>
                  <a:schemeClr val="tx1"/>
                </a:solidFill>
              </a:rPr>
              <a:t>Möter främst lärandemålen:</a:t>
            </a:r>
          </a:p>
          <a:p>
            <a:r>
              <a:rPr lang="sv-SE" dirty="0"/>
              <a:t>- använda läroplansteoretiska begrepp i syfte att resonera kring skol­systemets organisation och styrning</a:t>
            </a:r>
          </a:p>
          <a:p>
            <a:r>
              <a:rPr lang="sv-SE" dirty="0"/>
              <a:t>- tillämpa kvalitativ textanalys för att granska skolans styrdokument avseende värdegrund, mänskliga rättigheter, demokratiska värderingar och hållbar utveckling</a:t>
            </a:r>
          </a:p>
          <a:p>
            <a:r>
              <a:rPr lang="sv-SE" dirty="0"/>
              <a:t>- resonera kring skolans värdegrund i relation till lärares arbete i skolan och elevers förutsättningar för lärande</a:t>
            </a:r>
            <a:endParaRPr lang="sv-SE" dirty="0">
              <a:solidFill>
                <a:schemeClr val="tx1"/>
              </a:solidFill>
            </a:endParaRPr>
          </a:p>
        </p:txBody>
      </p:sp>
      <p:sp>
        <p:nvSpPr>
          <p:cNvPr id="3" name="Oval 2">
            <a:extLst>
              <a:ext uri="{FF2B5EF4-FFF2-40B4-BE49-F238E27FC236}">
                <a16:creationId xmlns:a16="http://schemas.microsoft.com/office/drawing/2014/main" id="{880921D2-83B1-463B-8204-A00AB0C0CB98}"/>
              </a:ext>
            </a:extLst>
          </p:cNvPr>
          <p:cNvSpPr/>
          <p:nvPr/>
        </p:nvSpPr>
        <p:spPr>
          <a:xfrm>
            <a:off x="1228379" y="5425524"/>
            <a:ext cx="1511559" cy="653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KU1</a:t>
            </a:r>
          </a:p>
        </p:txBody>
      </p:sp>
      <p:sp>
        <p:nvSpPr>
          <p:cNvPr id="7" name="Oval 6">
            <a:extLst>
              <a:ext uri="{FF2B5EF4-FFF2-40B4-BE49-F238E27FC236}">
                <a16:creationId xmlns:a16="http://schemas.microsoft.com/office/drawing/2014/main" id="{B7C64BD8-10D3-49E4-B8A5-48C5814E3022}"/>
              </a:ext>
            </a:extLst>
          </p:cNvPr>
          <p:cNvSpPr/>
          <p:nvPr/>
        </p:nvSpPr>
        <p:spPr>
          <a:xfrm>
            <a:off x="4936285" y="5878285"/>
            <a:ext cx="1511559" cy="653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KU2</a:t>
            </a:r>
          </a:p>
        </p:txBody>
      </p:sp>
      <p:sp>
        <p:nvSpPr>
          <p:cNvPr id="10" name="Oval 9">
            <a:extLst>
              <a:ext uri="{FF2B5EF4-FFF2-40B4-BE49-F238E27FC236}">
                <a16:creationId xmlns:a16="http://schemas.microsoft.com/office/drawing/2014/main" id="{35CCBDB4-6CD8-4EDE-AEDD-E87546CC4A3B}"/>
              </a:ext>
            </a:extLst>
          </p:cNvPr>
          <p:cNvSpPr/>
          <p:nvPr/>
        </p:nvSpPr>
        <p:spPr>
          <a:xfrm>
            <a:off x="9119509" y="6167068"/>
            <a:ext cx="1511559" cy="653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KU3a, 3b</a:t>
            </a:r>
          </a:p>
        </p:txBody>
      </p:sp>
      <p:cxnSp>
        <p:nvCxnSpPr>
          <p:cNvPr id="6" name="Straight Arrow Connector 5">
            <a:extLst>
              <a:ext uri="{FF2B5EF4-FFF2-40B4-BE49-F238E27FC236}">
                <a16:creationId xmlns:a16="http://schemas.microsoft.com/office/drawing/2014/main" id="{1C229A68-8818-4CF5-9E04-3C5D99FD5B6F}"/>
              </a:ext>
            </a:extLst>
          </p:cNvPr>
          <p:cNvCxnSpPr/>
          <p:nvPr/>
        </p:nvCxnSpPr>
        <p:spPr>
          <a:xfrm>
            <a:off x="1984159" y="4795935"/>
            <a:ext cx="0" cy="513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52C4E9B-9A70-495B-B394-91A9C9E38744}"/>
              </a:ext>
            </a:extLst>
          </p:cNvPr>
          <p:cNvCxnSpPr/>
          <p:nvPr/>
        </p:nvCxnSpPr>
        <p:spPr>
          <a:xfrm>
            <a:off x="5692065" y="5238912"/>
            <a:ext cx="0" cy="513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600934E-B326-46B3-9407-7CB4484E204B}"/>
              </a:ext>
            </a:extLst>
          </p:cNvPr>
          <p:cNvCxnSpPr>
            <a:cxnSpLocks/>
          </p:cNvCxnSpPr>
          <p:nvPr/>
        </p:nvCxnSpPr>
        <p:spPr>
          <a:xfrm>
            <a:off x="9875289" y="5943600"/>
            <a:ext cx="0" cy="203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Ljud 4">
            <a:hlinkClick r:id="" action="ppaction://media"/>
            <a:extLst>
              <a:ext uri="{FF2B5EF4-FFF2-40B4-BE49-F238E27FC236}">
                <a16:creationId xmlns:a16="http://schemas.microsoft.com/office/drawing/2014/main" id="{5B0ADAE9-A764-4CE0-91EA-3E54C636CD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68267959"/>
      </p:ext>
    </p:extLst>
  </p:cSld>
  <p:clrMapOvr>
    <a:masterClrMapping/>
  </p:clrMapOvr>
  <mc:AlternateContent xmlns:mc="http://schemas.openxmlformats.org/markup-compatibility/2006">
    <mc:Choice xmlns:p14="http://schemas.microsoft.com/office/powerpoint/2010/main" Requires="p14">
      <p:transition spd="slow" p14:dur="2000" advTm="191699"/>
    </mc:Choice>
    <mc:Fallback>
      <p:transition spd="slow" advTm="191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791151" y="493342"/>
            <a:ext cx="10316784" cy="599739"/>
          </a:xfrm>
        </p:spPr>
        <p:txBody>
          <a:bodyPr>
            <a:normAutofit/>
          </a:bodyPr>
          <a:lstStyle/>
          <a:p>
            <a:r>
              <a:rPr lang="sv-SE" b="1" dirty="0"/>
              <a:t>Tema 1 – Kursuppgift 1</a:t>
            </a:r>
          </a:p>
        </p:txBody>
      </p:sp>
      <p:sp>
        <p:nvSpPr>
          <p:cNvPr id="8" name="Platshållare för innehåll 7"/>
          <p:cNvSpPr>
            <a:spLocks noGrp="1"/>
          </p:cNvSpPr>
          <p:nvPr>
            <p:ph type="body" sz="quarter" idx="13"/>
          </p:nvPr>
        </p:nvSpPr>
        <p:spPr>
          <a:xfrm>
            <a:off x="542167" y="1224766"/>
            <a:ext cx="10688054" cy="4909418"/>
          </a:xfrm>
          <a:prstGeom prst="rect">
            <a:avLst/>
          </a:prstGeom>
        </p:spPr>
        <p:txBody>
          <a:bodyPr>
            <a:normAutofit fontScale="92500" lnSpcReduction="10000"/>
          </a:bodyPr>
          <a:lstStyle/>
          <a:p>
            <a:pPr marL="0" indent="0">
              <a:lnSpc>
                <a:spcPct val="100000"/>
              </a:lnSpc>
              <a:spcBef>
                <a:spcPct val="0"/>
              </a:spcBef>
              <a:buNone/>
            </a:pPr>
            <a:r>
              <a:rPr lang="sv-SE" sz="2600" b="1" dirty="0">
                <a:latin typeface="+mj-lt"/>
                <a:ea typeface="+mj-ea"/>
                <a:cs typeface="+mj-cs"/>
              </a:rPr>
              <a:t>Skolan som institution  - skolans utveckling i relation till historisk och samhällelig utveckling</a:t>
            </a:r>
          </a:p>
          <a:p>
            <a:endParaRPr lang="sv-SE" b="1" dirty="0"/>
          </a:p>
          <a:p>
            <a:r>
              <a:rPr lang="sv-SE" sz="1900" b="1" dirty="0"/>
              <a:t>Kurslitteratur som kan användas i KU1: </a:t>
            </a:r>
            <a:endParaRPr lang="sv-SE" sz="1900" dirty="0"/>
          </a:p>
          <a:p>
            <a:r>
              <a:rPr lang="sv-SE" sz="1200" b="1" dirty="0"/>
              <a:t>I Lundgren, Ulf P., Säljö, Roger &amp; Liberg, Caroline (red.) (2017) </a:t>
            </a:r>
            <a:r>
              <a:rPr lang="sv-SE" sz="1200" b="1" i="1" dirty="0"/>
              <a:t>Lärande, skola, bildning. Grundbok för</a:t>
            </a:r>
            <a:r>
              <a:rPr lang="sv-SE" sz="1200" b="1" dirty="0"/>
              <a:t> </a:t>
            </a:r>
            <a:r>
              <a:rPr lang="sv-SE" sz="1200" b="1" i="1" dirty="0"/>
              <a:t>lärare</a:t>
            </a:r>
            <a:r>
              <a:rPr lang="sv-SE" sz="1200" b="1" dirty="0"/>
              <a:t> läses följande kapitel:</a:t>
            </a:r>
          </a:p>
          <a:p>
            <a:r>
              <a:rPr lang="sv-SE" sz="1200" dirty="0"/>
              <a:t>Skolans tidiga historia och utveckling – från arabisk skrivarskola till svensk folkskola. (s. 29-64). </a:t>
            </a:r>
          </a:p>
          <a:p>
            <a:r>
              <a:rPr lang="sv-SE" sz="1200" dirty="0"/>
              <a:t>Den moderna skolan blir till – ett framtidsprojekt. (s. 65-90).</a:t>
            </a:r>
          </a:p>
          <a:p>
            <a:r>
              <a:rPr lang="sv-SE" sz="1200" dirty="0"/>
              <a:t>En utbildning för alla – skolan expanderar.</a:t>
            </a:r>
            <a:r>
              <a:rPr lang="sv-SE" sz="1200" i="1" dirty="0"/>
              <a:t> </a:t>
            </a:r>
            <a:r>
              <a:rPr lang="sv-SE" sz="1200" dirty="0"/>
              <a:t>(s. 91-114).</a:t>
            </a:r>
          </a:p>
          <a:p>
            <a:r>
              <a:rPr lang="sv-SE" sz="1200" dirty="0"/>
              <a:t>Det livslånga lärandet – att utbilda för ett kunskapssamhälle. (s. 115-156). </a:t>
            </a:r>
          </a:p>
          <a:p>
            <a:r>
              <a:rPr lang="sv-SE" sz="1200" dirty="0"/>
              <a:t>Framtidens skola och utbildning – en betydande del av våra liv. (s. 183-202)</a:t>
            </a:r>
          </a:p>
          <a:p>
            <a:r>
              <a:rPr lang="sv-SE" sz="1200" dirty="0"/>
              <a:t>Kunskapsbehovet genom livet – om folkets lärande och vuxnas utbildning (s. 663-688, tillgänglig i Lisam)</a:t>
            </a:r>
          </a:p>
          <a:p>
            <a:r>
              <a:rPr lang="sv-SE" sz="1200" b="1" dirty="0"/>
              <a:t>Böhlmark, A. &amp; Lindahl M. (2012) </a:t>
            </a:r>
            <a:r>
              <a:rPr lang="sv-SE" sz="1200" b="1" i="1" u="sng" dirty="0">
                <a:hlinkClick r:id="rId4"/>
              </a:rPr>
              <a:t>Har den växande</a:t>
            </a:r>
            <a:r>
              <a:rPr lang="sv-SE" sz="1200" b="1" u="sng" dirty="0">
                <a:hlinkClick r:id="rId4"/>
              </a:rPr>
              <a:t> </a:t>
            </a:r>
            <a:r>
              <a:rPr lang="sv-SE" sz="1200" b="1" i="1" u="sng" dirty="0">
                <a:hlinkClick r:id="rId4"/>
              </a:rPr>
              <a:t>friskolesektorn varit bra för elevernas utbildnings­resultat på kort</a:t>
            </a:r>
            <a:r>
              <a:rPr lang="sv-SE" sz="1200" b="1" u="sng" dirty="0">
                <a:hlinkClick r:id="rId4"/>
              </a:rPr>
              <a:t> </a:t>
            </a:r>
            <a:r>
              <a:rPr lang="sv-SE" sz="1200" b="1" i="1" u="sng" dirty="0">
                <a:hlinkClick r:id="rId4"/>
              </a:rPr>
              <a:t>och lång sikt? </a:t>
            </a:r>
            <a:r>
              <a:rPr lang="sv-SE" sz="1200" b="1" dirty="0"/>
              <a:t>(38 s)</a:t>
            </a:r>
          </a:p>
          <a:p>
            <a:r>
              <a:rPr lang="sv-SE" sz="1200" b="1" dirty="0"/>
              <a:t>Fejes, A. &amp; Holmqvist, D. (2018). </a:t>
            </a:r>
            <a:r>
              <a:rPr lang="sv-SE" sz="1200" b="1" i="1" dirty="0"/>
              <a:t>Komvux som marknad.</a:t>
            </a:r>
            <a:r>
              <a:rPr lang="sv-SE" sz="1200" b="1" dirty="0"/>
              <a:t> (14 s. Tillgänglig i Lisam)</a:t>
            </a:r>
          </a:p>
          <a:p>
            <a:r>
              <a:rPr lang="en-US" sz="1200" b="1" dirty="0"/>
              <a:t>Vlachos, J. (2018). </a:t>
            </a:r>
            <a:r>
              <a:rPr lang="en-US" sz="1200" b="1" i="1" dirty="0"/>
              <a:t>Trust-based evaluation in a market-oriented school system.</a:t>
            </a:r>
            <a:r>
              <a:rPr lang="en-US" sz="1200" b="1" dirty="0"/>
              <a:t> </a:t>
            </a:r>
            <a:r>
              <a:rPr lang="sv-SE" sz="1200" b="1" dirty="0"/>
              <a:t>(15 s. Tillgänglig i Lisam)</a:t>
            </a:r>
            <a:br>
              <a:rPr lang="sv-SE" sz="2000" dirty="0"/>
            </a:br>
            <a:br>
              <a:rPr lang="sv-SE" sz="2000" dirty="0"/>
            </a:br>
            <a:br>
              <a:rPr lang="sv-SE" sz="2000" dirty="0"/>
            </a:br>
            <a:br>
              <a:rPr lang="sv-SE" sz="2000" dirty="0"/>
            </a:br>
            <a:r>
              <a:rPr lang="sv-SE" sz="2000" dirty="0"/>
              <a:t>		</a:t>
            </a:r>
          </a:p>
        </p:txBody>
      </p:sp>
      <p:sp>
        <p:nvSpPr>
          <p:cNvPr id="5" name="Platshållare för datum 4"/>
          <p:cNvSpPr>
            <a:spLocks noGrp="1"/>
          </p:cNvSpPr>
          <p:nvPr>
            <p:ph type="dt" sz="half" idx="10"/>
          </p:nvPr>
        </p:nvSpPr>
        <p:spPr/>
        <p:txBody>
          <a:bodyPr/>
          <a:lstStyle/>
          <a:p>
            <a:fld id="{B27115BA-7226-3F4D-9530-485950C77A08}" type="datetime1">
              <a:rPr lang="sv-SE" smtClean="0"/>
              <a:t>2019-08-16</a:t>
            </a:fld>
            <a:endParaRPr lang="sv-SE" dirty="0"/>
          </a:p>
        </p:txBody>
      </p:sp>
      <p:sp>
        <p:nvSpPr>
          <p:cNvPr id="7" name="Platshållare för sidfot 6"/>
          <p:cNvSpPr>
            <a:spLocks noGrp="1"/>
          </p:cNvSpPr>
          <p:nvPr>
            <p:ph type="ftr" sz="quarter" idx="11"/>
          </p:nvPr>
        </p:nvSpPr>
        <p:spPr/>
        <p:txBody>
          <a:bodyPr/>
          <a:lstStyle/>
          <a:p>
            <a:r>
              <a:rPr lang="sv-SE" dirty="0"/>
              <a:t>Maria Terning</a:t>
            </a:r>
          </a:p>
        </p:txBody>
      </p:sp>
      <p:sp>
        <p:nvSpPr>
          <p:cNvPr id="9" name="Platshållare för bildnummer 8"/>
          <p:cNvSpPr>
            <a:spLocks noGrp="1"/>
          </p:cNvSpPr>
          <p:nvPr>
            <p:ph type="sldNum" sz="quarter" idx="12"/>
          </p:nvPr>
        </p:nvSpPr>
        <p:spPr/>
        <p:txBody>
          <a:bodyPr/>
          <a:lstStyle/>
          <a:p>
            <a:fld id="{80A4C9D9-979F-D94A-9054-C3B7EAD37AEB}" type="slidenum">
              <a:rPr lang="sv-SE" smtClean="0"/>
              <a:pPr/>
              <a:t>3</a:t>
            </a:fld>
            <a:endParaRPr lang="sv-SE" dirty="0"/>
          </a:p>
        </p:txBody>
      </p:sp>
      <p:pic>
        <p:nvPicPr>
          <p:cNvPr id="10" name="Bildobjekt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4296" y="1990214"/>
            <a:ext cx="1580862" cy="2244825"/>
          </a:xfrm>
          <a:prstGeom prst="rect">
            <a:avLst/>
          </a:prstGeom>
        </p:spPr>
      </p:pic>
      <p:pic>
        <p:nvPicPr>
          <p:cNvPr id="11" name="Bildobjekt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4760" y="4778121"/>
            <a:ext cx="1380091" cy="1954487"/>
          </a:xfrm>
          <a:prstGeom prst="rect">
            <a:avLst/>
          </a:prstGeom>
        </p:spPr>
      </p:pic>
      <p:pic>
        <p:nvPicPr>
          <p:cNvPr id="2" name="Ljud 1">
            <a:hlinkClick r:id="" action="ppaction://media"/>
            <a:extLst>
              <a:ext uri="{FF2B5EF4-FFF2-40B4-BE49-F238E27FC236}">
                <a16:creationId xmlns:a16="http://schemas.microsoft.com/office/drawing/2014/main" id="{F038B919-48CC-445C-8714-904297BE9A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21527141"/>
      </p:ext>
    </p:extLst>
  </p:cSld>
  <p:clrMapOvr>
    <a:masterClrMapping/>
  </p:clrMapOvr>
  <mc:AlternateContent xmlns:mc="http://schemas.openxmlformats.org/markup-compatibility/2006">
    <mc:Choice xmlns:p14="http://schemas.microsoft.com/office/powerpoint/2010/main" Requires="p14">
      <p:transition spd="slow" p14:dur="2000" advTm="207009"/>
    </mc:Choice>
    <mc:Fallback>
      <p:transition spd="slow" advTm="207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791151" y="798211"/>
            <a:ext cx="10316784" cy="933173"/>
          </a:xfrm>
        </p:spPr>
        <p:txBody>
          <a:bodyPr>
            <a:normAutofit fontScale="90000"/>
          </a:bodyPr>
          <a:lstStyle/>
          <a:p>
            <a:pPr fontAlgn="base"/>
            <a:r>
              <a:rPr lang="sv-SE" sz="4000" b="1" dirty="0"/>
              <a:t>Tema 2 – kursuppgift 2: </a:t>
            </a:r>
            <a:br>
              <a:rPr lang="sv-SE" sz="2000" b="1" dirty="0"/>
            </a:br>
            <a:r>
              <a:rPr lang="sv-SE" sz="2700" b="1" dirty="0"/>
              <a:t>Den svenska skolans organisation, regelverk och styrning </a:t>
            </a:r>
            <a:br>
              <a:rPr lang="sv-SE" sz="2700" b="1" dirty="0"/>
            </a:br>
            <a:endParaRPr lang="sv-SE" sz="2700" dirty="0"/>
          </a:p>
        </p:txBody>
      </p:sp>
      <p:sp>
        <p:nvSpPr>
          <p:cNvPr id="8" name="Platshållare för innehåll 7"/>
          <p:cNvSpPr>
            <a:spLocks noGrp="1"/>
          </p:cNvSpPr>
          <p:nvPr>
            <p:ph type="body" sz="quarter" idx="13"/>
          </p:nvPr>
        </p:nvSpPr>
        <p:spPr>
          <a:xfrm>
            <a:off x="791151" y="1690526"/>
            <a:ext cx="10439067" cy="4141382"/>
          </a:xfrm>
          <a:prstGeom prst="rect">
            <a:avLst/>
          </a:prstGeom>
        </p:spPr>
        <p:txBody>
          <a:bodyPr/>
          <a:lstStyle/>
          <a:p>
            <a:pPr marL="0" indent="0">
              <a:buNone/>
            </a:pPr>
            <a:endParaRPr lang="sv-SE" sz="1400" dirty="0"/>
          </a:p>
        </p:txBody>
      </p:sp>
      <p:sp>
        <p:nvSpPr>
          <p:cNvPr id="5" name="Platshållare för datum 4"/>
          <p:cNvSpPr>
            <a:spLocks noGrp="1"/>
          </p:cNvSpPr>
          <p:nvPr>
            <p:ph type="dt" sz="half" idx="10"/>
          </p:nvPr>
        </p:nvSpPr>
        <p:spPr/>
        <p:txBody>
          <a:bodyPr/>
          <a:lstStyle/>
          <a:p>
            <a:fld id="{B27115BA-7226-3F4D-9530-485950C77A08}" type="datetime1">
              <a:rPr lang="sv-SE" smtClean="0"/>
              <a:t>2019-08-16</a:t>
            </a:fld>
            <a:endParaRPr lang="sv-SE" dirty="0"/>
          </a:p>
        </p:txBody>
      </p:sp>
      <p:sp>
        <p:nvSpPr>
          <p:cNvPr id="7" name="Platshållare för sidfot 6"/>
          <p:cNvSpPr>
            <a:spLocks noGrp="1"/>
          </p:cNvSpPr>
          <p:nvPr>
            <p:ph type="ftr" sz="quarter" idx="11"/>
          </p:nvPr>
        </p:nvSpPr>
        <p:spPr/>
        <p:txBody>
          <a:bodyPr/>
          <a:lstStyle/>
          <a:p>
            <a:r>
              <a:rPr lang="sv-SE" dirty="0"/>
              <a:t>Maria Terning</a:t>
            </a:r>
          </a:p>
        </p:txBody>
      </p:sp>
      <p:sp>
        <p:nvSpPr>
          <p:cNvPr id="9" name="Platshållare för bildnummer 8"/>
          <p:cNvSpPr>
            <a:spLocks noGrp="1"/>
          </p:cNvSpPr>
          <p:nvPr>
            <p:ph type="sldNum" sz="quarter" idx="12"/>
          </p:nvPr>
        </p:nvSpPr>
        <p:spPr/>
        <p:txBody>
          <a:bodyPr/>
          <a:lstStyle/>
          <a:p>
            <a:fld id="{80A4C9D9-979F-D94A-9054-C3B7EAD37AEB}" type="slidenum">
              <a:rPr lang="sv-SE" smtClean="0"/>
              <a:pPr/>
              <a:t>4</a:t>
            </a:fld>
            <a:endParaRPr lang="sv-SE" dirty="0"/>
          </a:p>
        </p:txBody>
      </p:sp>
      <p:pic>
        <p:nvPicPr>
          <p:cNvPr id="12" name="Bildobjekt 11">
            <a:extLst>
              <a:ext uri="{FF2B5EF4-FFF2-40B4-BE49-F238E27FC236}">
                <a16:creationId xmlns:a16="http://schemas.microsoft.com/office/drawing/2014/main" id="{4EF285F3-22E9-4FA6-969D-BB47A303E960}"/>
              </a:ext>
            </a:extLst>
          </p:cNvPr>
          <p:cNvPicPr>
            <a:picLocks noChangeAspect="1"/>
          </p:cNvPicPr>
          <p:nvPr/>
        </p:nvPicPr>
        <p:blipFill>
          <a:blip r:embed="rId4"/>
          <a:stretch>
            <a:fillRect/>
          </a:stretch>
        </p:blipFill>
        <p:spPr>
          <a:xfrm>
            <a:off x="5239419" y="2057709"/>
            <a:ext cx="5376929" cy="4032697"/>
          </a:xfrm>
          <a:prstGeom prst="rect">
            <a:avLst/>
          </a:prstGeom>
        </p:spPr>
      </p:pic>
      <p:sp>
        <p:nvSpPr>
          <p:cNvPr id="11" name="Rektangel: rundade hörn 10">
            <a:extLst>
              <a:ext uri="{FF2B5EF4-FFF2-40B4-BE49-F238E27FC236}">
                <a16:creationId xmlns:a16="http://schemas.microsoft.com/office/drawing/2014/main" id="{C8E8B5BE-F6F8-4246-AE9C-1130519A4A96}"/>
              </a:ext>
            </a:extLst>
          </p:cNvPr>
          <p:cNvSpPr/>
          <p:nvPr/>
        </p:nvSpPr>
        <p:spPr>
          <a:xfrm>
            <a:off x="791151" y="2263805"/>
            <a:ext cx="3834398" cy="3826601"/>
          </a:xfrm>
          <a:prstGeom prst="roundRect">
            <a:avLst/>
          </a:prstGeom>
          <a:solidFill>
            <a:srgbClr val="00B9E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v-SE" dirty="0"/>
              <a:t>Som en hjälp för att få kunskap om skolans organisation och skolans styrning finns det  </a:t>
            </a:r>
            <a:r>
              <a:rPr lang="sv-SE" dirty="0">
                <a:hlinkClick r:id="rId5"/>
              </a:rPr>
              <a:t>webbföreläsningar</a:t>
            </a:r>
            <a:r>
              <a:rPr lang="sv-SE" dirty="0"/>
              <a:t> i Lisam. Fungerar inte länken hittar du dem genom att, i kursrummet, klicka på de små fyrkanterna längst upp till vänster och välja "Video". Välj sedan "Kanaler" och därefter "Tobias Jansson". Då ska du kunna se de föreläsningarna.</a:t>
            </a:r>
          </a:p>
        </p:txBody>
      </p:sp>
      <p:pic>
        <p:nvPicPr>
          <p:cNvPr id="2" name="Ljud 1">
            <a:hlinkClick r:id="" action="ppaction://media"/>
            <a:extLst>
              <a:ext uri="{FF2B5EF4-FFF2-40B4-BE49-F238E27FC236}">
                <a16:creationId xmlns:a16="http://schemas.microsoft.com/office/drawing/2014/main" id="{32448590-4A6C-4461-9719-85D560755E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35956069"/>
      </p:ext>
    </p:extLst>
  </p:cSld>
  <p:clrMapOvr>
    <a:masterClrMapping/>
  </p:clrMapOvr>
  <mc:AlternateContent xmlns:mc="http://schemas.openxmlformats.org/markup-compatibility/2006">
    <mc:Choice xmlns:p14="http://schemas.microsoft.com/office/powerpoint/2010/main" Requires="p14">
      <p:transition spd="slow" p14:dur="2000" advTm="68423"/>
    </mc:Choice>
    <mc:Fallback>
      <p:transition spd="slow" advTm="68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13435" y="588130"/>
            <a:ext cx="10316784" cy="933173"/>
          </a:xfrm>
        </p:spPr>
        <p:txBody>
          <a:bodyPr>
            <a:normAutofit fontScale="90000"/>
          </a:bodyPr>
          <a:lstStyle/>
          <a:p>
            <a:pPr lvl="0" fontAlgn="base"/>
            <a:r>
              <a:rPr lang="sv-SE" sz="4000" b="1" dirty="0"/>
              <a:t>Tema 2 – kursuppgift 2: </a:t>
            </a:r>
            <a:br>
              <a:rPr lang="sv-SE" sz="2000" b="1" dirty="0"/>
            </a:br>
            <a:br>
              <a:rPr lang="sv-SE" sz="2000" dirty="0"/>
            </a:br>
            <a:endParaRPr lang="sv-SE" sz="2000" dirty="0"/>
          </a:p>
        </p:txBody>
      </p:sp>
      <p:sp>
        <p:nvSpPr>
          <p:cNvPr id="8" name="Platshållare för innehåll 7"/>
          <p:cNvSpPr>
            <a:spLocks noGrp="1"/>
          </p:cNvSpPr>
          <p:nvPr>
            <p:ph type="body" sz="quarter" idx="13"/>
          </p:nvPr>
        </p:nvSpPr>
        <p:spPr>
          <a:xfrm>
            <a:off x="913435" y="1456566"/>
            <a:ext cx="10316783" cy="4375342"/>
          </a:xfrm>
          <a:prstGeom prst="rect">
            <a:avLst/>
          </a:prstGeom>
        </p:spPr>
        <p:txBody>
          <a:bodyPr>
            <a:normAutofit/>
          </a:bodyPr>
          <a:lstStyle/>
          <a:p>
            <a:r>
              <a:rPr lang="sv-SE" sz="1900" b="1" dirty="0"/>
              <a:t>Kurslitteratur som kan användas i KU2:</a:t>
            </a:r>
            <a:endParaRPr lang="sv-SE" sz="1900" dirty="0"/>
          </a:p>
          <a:p>
            <a:r>
              <a:rPr lang="sv-SE" sz="1500" dirty="0"/>
              <a:t>Berg, G. (2003) </a:t>
            </a:r>
            <a:r>
              <a:rPr lang="sv-SE" sz="1500" i="1" dirty="0"/>
              <a:t>Att förstå skolan. En teori om skolan som institution och skolor som organisationer</a:t>
            </a:r>
            <a:r>
              <a:rPr lang="sv-SE" sz="1500" dirty="0"/>
              <a:t> (s. 30-36, tillgänglig i Lisam)</a:t>
            </a:r>
          </a:p>
          <a:p>
            <a:r>
              <a:rPr lang="sv-SE" sz="1500" dirty="0" err="1"/>
              <a:t>Erdis</a:t>
            </a:r>
            <a:r>
              <a:rPr lang="sv-SE" sz="1500" dirty="0"/>
              <a:t>, M. (2011) </a:t>
            </a:r>
            <a:r>
              <a:rPr lang="sv-SE" sz="1500" i="1" dirty="0"/>
              <a:t>Juridik för pedagoger </a:t>
            </a:r>
            <a:r>
              <a:rPr lang="sv-SE" sz="1500" dirty="0"/>
              <a:t>(176 s.)</a:t>
            </a:r>
          </a:p>
          <a:p>
            <a:r>
              <a:rPr lang="sv-SE" sz="1500" dirty="0"/>
              <a:t>Linde, G. (2012) </a:t>
            </a:r>
            <a:r>
              <a:rPr lang="sv-SE" sz="1500" i="1" dirty="0"/>
              <a:t>Det ska ni veta! En introduktion till</a:t>
            </a:r>
            <a:r>
              <a:rPr lang="sv-SE" sz="1500" dirty="0"/>
              <a:t> </a:t>
            </a:r>
            <a:r>
              <a:rPr lang="sv-SE" sz="1500" i="1" dirty="0"/>
              <a:t>läroplansteori </a:t>
            </a:r>
            <a:r>
              <a:rPr lang="sv-SE" sz="1500" dirty="0"/>
              <a:t>(176 s.)</a:t>
            </a:r>
          </a:p>
          <a:p>
            <a:r>
              <a:rPr lang="sv-SE" sz="1500" dirty="0"/>
              <a:t>I Lundgren, Ulf P., Säljö, Roger &amp; Liberg, Caroline (red.) (2014) </a:t>
            </a:r>
            <a:r>
              <a:rPr lang="sv-SE" sz="1500" i="1" dirty="0"/>
              <a:t>Lärande, skola, bildning. Grundbok för</a:t>
            </a:r>
            <a:r>
              <a:rPr lang="sv-SE" sz="1500" dirty="0"/>
              <a:t> </a:t>
            </a:r>
            <a:r>
              <a:rPr lang="sv-SE" sz="1500" i="1" dirty="0"/>
              <a:t>lärare</a:t>
            </a:r>
            <a:r>
              <a:rPr lang="sv-SE" sz="1500" dirty="0"/>
              <a:t> läses följande kapitel:</a:t>
            </a:r>
          </a:p>
          <a:p>
            <a:r>
              <a:rPr lang="sv-SE" sz="1500" dirty="0"/>
              <a:t>Styrningen av den obligatoriska skolan – mellan stabilitet och förändring</a:t>
            </a:r>
            <a:r>
              <a:rPr lang="sv-SE" sz="1500" i="1" dirty="0"/>
              <a:t> </a:t>
            </a:r>
            <a:r>
              <a:rPr lang="sv-SE" sz="1500" dirty="0"/>
              <a:t>(s. 605-630)   </a:t>
            </a:r>
          </a:p>
          <a:p>
            <a:r>
              <a:rPr lang="sv-SE" sz="1500" dirty="0"/>
              <a:t>Skolans lagar och förordningar – det legala ramverket (s. 631-651) </a:t>
            </a:r>
          </a:p>
          <a:p>
            <a:r>
              <a:rPr lang="sv-SE" sz="1500" dirty="0"/>
              <a:t>För lagar, förordningar, föreskrifter, internationella överenskommelser se litteraturlistan.</a:t>
            </a:r>
          </a:p>
          <a:p>
            <a:endParaRPr lang="sv-SE" sz="1400" dirty="0"/>
          </a:p>
        </p:txBody>
      </p:sp>
      <p:sp>
        <p:nvSpPr>
          <p:cNvPr id="5" name="Platshållare för datum 4"/>
          <p:cNvSpPr>
            <a:spLocks noGrp="1"/>
          </p:cNvSpPr>
          <p:nvPr>
            <p:ph type="dt" sz="half" idx="10"/>
          </p:nvPr>
        </p:nvSpPr>
        <p:spPr/>
        <p:txBody>
          <a:bodyPr/>
          <a:lstStyle/>
          <a:p>
            <a:fld id="{B27115BA-7226-3F4D-9530-485950C77A08}" type="datetime1">
              <a:rPr lang="sv-SE" smtClean="0"/>
              <a:t>2019-08-16</a:t>
            </a:fld>
            <a:endParaRPr lang="sv-SE" dirty="0"/>
          </a:p>
        </p:txBody>
      </p:sp>
      <p:sp>
        <p:nvSpPr>
          <p:cNvPr id="7" name="Platshållare för sidfot 6"/>
          <p:cNvSpPr>
            <a:spLocks noGrp="1"/>
          </p:cNvSpPr>
          <p:nvPr>
            <p:ph type="ftr" sz="quarter" idx="11"/>
          </p:nvPr>
        </p:nvSpPr>
        <p:spPr/>
        <p:txBody>
          <a:bodyPr/>
          <a:lstStyle/>
          <a:p>
            <a:r>
              <a:rPr lang="sv-SE" dirty="0"/>
              <a:t>Maria Terning</a:t>
            </a:r>
          </a:p>
        </p:txBody>
      </p:sp>
      <p:sp>
        <p:nvSpPr>
          <p:cNvPr id="9" name="Platshållare för bildnummer 8"/>
          <p:cNvSpPr>
            <a:spLocks noGrp="1"/>
          </p:cNvSpPr>
          <p:nvPr>
            <p:ph type="sldNum" sz="quarter" idx="12"/>
          </p:nvPr>
        </p:nvSpPr>
        <p:spPr/>
        <p:txBody>
          <a:bodyPr/>
          <a:lstStyle/>
          <a:p>
            <a:fld id="{80A4C9D9-979F-D94A-9054-C3B7EAD37AEB}" type="slidenum">
              <a:rPr lang="sv-SE" smtClean="0"/>
              <a:pPr/>
              <a:t>5</a:t>
            </a:fld>
            <a:endParaRPr lang="sv-SE" dirty="0"/>
          </a:p>
        </p:txBody>
      </p:sp>
      <p:pic>
        <p:nvPicPr>
          <p:cNvPr id="4" name="Bildobjekt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9858" y="4487544"/>
            <a:ext cx="1112488" cy="1613108"/>
          </a:xfrm>
          <a:prstGeom prst="rect">
            <a:avLst/>
          </a:prstGeom>
        </p:spPr>
      </p:pic>
      <p:pic>
        <p:nvPicPr>
          <p:cNvPr id="2" name="Bildobjekt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3143" y="3926088"/>
            <a:ext cx="1458814" cy="2071516"/>
          </a:xfrm>
          <a:prstGeom prst="rect">
            <a:avLst/>
          </a:prstGeom>
        </p:spPr>
      </p:pic>
      <p:pic>
        <p:nvPicPr>
          <p:cNvPr id="10" name="Bildobjekt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6595" y="4487544"/>
            <a:ext cx="1260537" cy="1827779"/>
          </a:xfrm>
          <a:prstGeom prst="rect">
            <a:avLst/>
          </a:prstGeom>
        </p:spPr>
      </p:pic>
      <p:pic>
        <p:nvPicPr>
          <p:cNvPr id="11" name="Ljud 10">
            <a:hlinkClick r:id="" action="ppaction://media"/>
            <a:extLst>
              <a:ext uri="{FF2B5EF4-FFF2-40B4-BE49-F238E27FC236}">
                <a16:creationId xmlns:a16="http://schemas.microsoft.com/office/drawing/2014/main" id="{D47A7537-476D-421D-830E-644839181D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69018980"/>
      </p:ext>
    </p:extLst>
  </p:cSld>
  <p:clrMapOvr>
    <a:masterClrMapping/>
  </p:clrMapOvr>
  <mc:AlternateContent xmlns:mc="http://schemas.openxmlformats.org/markup-compatibility/2006">
    <mc:Choice xmlns:p14="http://schemas.microsoft.com/office/powerpoint/2010/main" Requires="p14">
      <p:transition spd="slow" p14:dur="2000" advTm="128580"/>
    </mc:Choice>
    <mc:Fallback>
      <p:transition spd="slow" advTm="128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61779" y="1087144"/>
            <a:ext cx="10268439" cy="749748"/>
          </a:xfrm>
        </p:spPr>
        <p:txBody>
          <a:bodyPr>
            <a:normAutofit fontScale="90000"/>
          </a:bodyPr>
          <a:lstStyle/>
          <a:p>
            <a:pPr fontAlgn="base"/>
            <a:r>
              <a:rPr lang="sv-SE" sz="4000" b="1" dirty="0"/>
              <a:t>Tema 3 - Kursuppgift 3a</a:t>
            </a:r>
            <a:br>
              <a:rPr lang="sv-SE" sz="1800" dirty="0"/>
            </a:br>
            <a:r>
              <a:rPr lang="sv-SE" dirty="0"/>
              <a:t> </a:t>
            </a:r>
            <a:r>
              <a:rPr lang="sv-SE" sz="2700" b="1" dirty="0"/>
              <a:t>Skolans värdegrund och demokratiska uppdrag </a:t>
            </a:r>
            <a:br>
              <a:rPr lang="sv-SE" b="1" dirty="0"/>
            </a:br>
            <a:br>
              <a:rPr lang="sv-SE" dirty="0"/>
            </a:br>
            <a:endParaRPr lang="sv-SE" b="1" dirty="0"/>
          </a:p>
        </p:txBody>
      </p:sp>
      <p:sp>
        <p:nvSpPr>
          <p:cNvPr id="8" name="Platshållare för innehåll 7"/>
          <p:cNvSpPr>
            <a:spLocks noGrp="1"/>
          </p:cNvSpPr>
          <p:nvPr>
            <p:ph type="body" sz="quarter" idx="13"/>
          </p:nvPr>
        </p:nvSpPr>
        <p:spPr>
          <a:xfrm>
            <a:off x="913437" y="1739788"/>
            <a:ext cx="10316783" cy="4362431"/>
          </a:xfrm>
          <a:prstGeom prst="rect">
            <a:avLst/>
          </a:prstGeom>
        </p:spPr>
        <p:txBody>
          <a:bodyPr>
            <a:normAutofit/>
          </a:bodyPr>
          <a:lstStyle/>
          <a:p>
            <a:r>
              <a:rPr lang="sv-SE" sz="1900" b="1" dirty="0"/>
              <a:t>Kurslitteratur som kan användas till KU3a:</a:t>
            </a:r>
            <a:r>
              <a:rPr lang="sv-SE" sz="1900" dirty="0"/>
              <a:t> </a:t>
            </a:r>
          </a:p>
          <a:p>
            <a:r>
              <a:rPr lang="sv-SE" sz="1900" dirty="0"/>
              <a:t>Berg, G. (2003) </a:t>
            </a:r>
            <a:r>
              <a:rPr lang="sv-SE" sz="1900" i="1" dirty="0"/>
              <a:t>Att förstå skolan. En teori om skolan som institution och skolor som organisationer</a:t>
            </a:r>
            <a:r>
              <a:rPr lang="sv-SE" sz="1900" dirty="0"/>
              <a:t> (s. 30-36, kapitel 6, tillgänglig i Lisam)</a:t>
            </a:r>
          </a:p>
          <a:p>
            <a:r>
              <a:rPr lang="sv-SE" sz="1900" dirty="0" err="1"/>
              <a:t>Colnerud</a:t>
            </a:r>
            <a:r>
              <a:rPr lang="sv-SE" sz="1900" dirty="0"/>
              <a:t>, G. (2017). </a:t>
            </a:r>
            <a:r>
              <a:rPr lang="sv-SE" sz="1900" i="1" dirty="0"/>
              <a:t>Läraryrkets etik och värdepedagogiska praktik </a:t>
            </a:r>
            <a:r>
              <a:rPr lang="sv-SE" sz="1900" dirty="0"/>
              <a:t>(196 s.)</a:t>
            </a:r>
          </a:p>
          <a:p>
            <a:r>
              <a:rPr lang="sv-SE" sz="1900" dirty="0"/>
              <a:t>Ekman, J. &amp; Pilo, L. (2012) </a:t>
            </a:r>
            <a:r>
              <a:rPr lang="sv-SE" sz="1900" i="1" dirty="0"/>
              <a:t>Skolan, demokratin och de unga medborgarna </a:t>
            </a:r>
            <a:r>
              <a:rPr lang="sv-SE" sz="1900" dirty="0"/>
              <a:t>(240 s.)</a:t>
            </a:r>
          </a:p>
          <a:p>
            <a:r>
              <a:rPr lang="sv-SE" sz="1900" dirty="0"/>
              <a:t>Linde, G. (2012) </a:t>
            </a:r>
            <a:r>
              <a:rPr lang="sv-SE" sz="1900" i="1" dirty="0"/>
              <a:t>Det ska ni veta! En introduktion till</a:t>
            </a:r>
            <a:r>
              <a:rPr lang="sv-SE" sz="1900" dirty="0"/>
              <a:t> </a:t>
            </a:r>
            <a:r>
              <a:rPr lang="sv-SE" sz="1900" i="1" dirty="0"/>
              <a:t>läroplansteori </a:t>
            </a:r>
            <a:r>
              <a:rPr lang="sv-SE" sz="1900" dirty="0"/>
              <a:t>(176 s.)</a:t>
            </a:r>
          </a:p>
          <a:p>
            <a:r>
              <a:rPr lang="sv-SE" sz="1900" dirty="0"/>
              <a:t>Mogensen, Lars (Programledare).(2014, 1 juni) </a:t>
            </a:r>
            <a:r>
              <a:rPr lang="sv-SE" sz="1900" i="1" u="sng" dirty="0">
                <a:hlinkClick r:id="rId4"/>
              </a:rPr>
              <a:t>Demokratin i det digitala samhället</a:t>
            </a:r>
            <a:endParaRPr lang="sv-SE" sz="1900" dirty="0"/>
          </a:p>
          <a:p>
            <a:r>
              <a:rPr lang="sv-SE" sz="1900" dirty="0" err="1"/>
              <a:t>Orlenius</a:t>
            </a:r>
            <a:r>
              <a:rPr lang="sv-SE" sz="1900" dirty="0"/>
              <a:t>, K. (2010) </a:t>
            </a:r>
            <a:r>
              <a:rPr lang="sv-SE" sz="1900" i="1" dirty="0"/>
              <a:t>Värdegrunden – finns den?</a:t>
            </a:r>
            <a:r>
              <a:rPr lang="sv-SE" sz="1900" dirty="0"/>
              <a:t> (15 s., tillgänglig i Lisam)</a:t>
            </a:r>
          </a:p>
          <a:p>
            <a:r>
              <a:rPr lang="sv-SE" sz="1900" dirty="0"/>
              <a:t>SOU 2004:104. </a:t>
            </a:r>
            <a:r>
              <a:rPr lang="sv-SE" sz="1900" i="1" u="sng" dirty="0">
                <a:hlinkClick r:id="rId5"/>
              </a:rPr>
              <a:t>Att lära för hållbar utveckling</a:t>
            </a:r>
            <a:r>
              <a:rPr lang="sv-SE" sz="1900" dirty="0"/>
              <a:t>. (Sammanfattning s. 9-18) </a:t>
            </a:r>
          </a:p>
          <a:p>
            <a:endParaRPr lang="sv-SE" sz="1900" dirty="0"/>
          </a:p>
          <a:p>
            <a:pPr marL="0" indent="0">
              <a:buNone/>
            </a:pPr>
            <a:endParaRPr lang="sv-SE" sz="2000" dirty="0"/>
          </a:p>
          <a:p>
            <a:pPr marL="0" indent="0">
              <a:buNone/>
            </a:pPr>
            <a:endParaRPr lang="sv-SE" sz="2000" b="1" dirty="0"/>
          </a:p>
        </p:txBody>
      </p:sp>
      <p:sp>
        <p:nvSpPr>
          <p:cNvPr id="5" name="Platshållare för datum 4"/>
          <p:cNvSpPr>
            <a:spLocks noGrp="1"/>
          </p:cNvSpPr>
          <p:nvPr>
            <p:ph type="dt" sz="half" idx="10"/>
          </p:nvPr>
        </p:nvSpPr>
        <p:spPr/>
        <p:txBody>
          <a:bodyPr/>
          <a:lstStyle/>
          <a:p>
            <a:fld id="{B27115BA-7226-3F4D-9530-485950C77A08}" type="datetime1">
              <a:rPr lang="sv-SE" smtClean="0"/>
              <a:t>2019-08-16</a:t>
            </a:fld>
            <a:endParaRPr lang="sv-SE" dirty="0"/>
          </a:p>
        </p:txBody>
      </p:sp>
      <p:sp>
        <p:nvSpPr>
          <p:cNvPr id="9" name="Platshållare för bildnummer 8"/>
          <p:cNvSpPr>
            <a:spLocks noGrp="1"/>
          </p:cNvSpPr>
          <p:nvPr>
            <p:ph type="sldNum" sz="quarter" idx="12"/>
          </p:nvPr>
        </p:nvSpPr>
        <p:spPr/>
        <p:txBody>
          <a:bodyPr/>
          <a:lstStyle/>
          <a:p>
            <a:fld id="{80A4C9D9-979F-D94A-9054-C3B7EAD37AEB}" type="slidenum">
              <a:rPr lang="sv-SE" smtClean="0"/>
              <a:pPr/>
              <a:t>6</a:t>
            </a:fld>
            <a:endParaRPr lang="sv-SE" dirty="0"/>
          </a:p>
        </p:txBody>
      </p:sp>
      <p:pic>
        <p:nvPicPr>
          <p:cNvPr id="2" name="Bildobjekt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6791" y="2793521"/>
            <a:ext cx="1375872" cy="1960618"/>
          </a:xfrm>
          <a:prstGeom prst="rect">
            <a:avLst/>
          </a:prstGeom>
        </p:spPr>
      </p:pic>
      <p:pic>
        <p:nvPicPr>
          <p:cNvPr id="4" name="Bildobjekt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5414" y="1372563"/>
            <a:ext cx="917740" cy="1275231"/>
          </a:xfrm>
          <a:prstGeom prst="rect">
            <a:avLst/>
          </a:prstGeom>
        </p:spPr>
      </p:pic>
      <p:pic>
        <p:nvPicPr>
          <p:cNvPr id="3" name="Ljud 2">
            <a:hlinkClick r:id="" action="ppaction://media"/>
            <a:extLst>
              <a:ext uri="{FF2B5EF4-FFF2-40B4-BE49-F238E27FC236}">
                <a16:creationId xmlns:a16="http://schemas.microsoft.com/office/drawing/2014/main" id="{3CFF511E-8D71-40DF-A870-241FDBF763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73399236"/>
      </p:ext>
    </p:extLst>
  </p:cSld>
  <p:clrMapOvr>
    <a:masterClrMapping/>
  </p:clrMapOvr>
  <mc:AlternateContent xmlns:mc="http://schemas.openxmlformats.org/markup-compatibility/2006">
    <mc:Choice xmlns:p14="http://schemas.microsoft.com/office/powerpoint/2010/main" Requires="p14">
      <p:transition spd="slow" p14:dur="2000" advTm="135703"/>
    </mc:Choice>
    <mc:Fallback>
      <p:transition spd="slow" advTm="135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13435" y="646434"/>
            <a:ext cx="10316784" cy="599739"/>
          </a:xfrm>
        </p:spPr>
        <p:txBody>
          <a:bodyPr>
            <a:normAutofit fontScale="90000"/>
          </a:bodyPr>
          <a:lstStyle/>
          <a:p>
            <a:r>
              <a:rPr lang="sv-SE" sz="4800" b="1" dirty="0"/>
              <a:t>Tema 3 - Kursuppgift 3b</a:t>
            </a:r>
            <a:br>
              <a:rPr lang="sv-SE" sz="2400" dirty="0"/>
            </a:br>
            <a:r>
              <a:rPr lang="sv-SE" dirty="0"/>
              <a:t> </a:t>
            </a:r>
            <a:r>
              <a:rPr lang="sv-SE" b="1" dirty="0"/>
              <a:t>Skolans värdegrund och demokratiska uppdrag</a:t>
            </a:r>
          </a:p>
        </p:txBody>
      </p:sp>
      <p:sp>
        <p:nvSpPr>
          <p:cNvPr id="8" name="Platshållare för innehåll 7"/>
          <p:cNvSpPr>
            <a:spLocks noGrp="1"/>
          </p:cNvSpPr>
          <p:nvPr>
            <p:ph type="body" sz="quarter" idx="13"/>
          </p:nvPr>
        </p:nvSpPr>
        <p:spPr>
          <a:xfrm>
            <a:off x="913437" y="1383738"/>
            <a:ext cx="10316783" cy="4512907"/>
          </a:xfrm>
          <a:prstGeom prst="rect">
            <a:avLst/>
          </a:prstGeom>
        </p:spPr>
        <p:txBody>
          <a:bodyPr/>
          <a:lstStyle/>
          <a:p>
            <a:endParaRPr lang="sv-SE" dirty="0"/>
          </a:p>
          <a:p>
            <a:r>
              <a:rPr lang="sv-SE" b="1" dirty="0"/>
              <a:t>Kurslitteratur som kan användas till KU3b:</a:t>
            </a:r>
            <a:r>
              <a:rPr lang="sv-SE" dirty="0"/>
              <a:t> </a:t>
            </a:r>
          </a:p>
          <a:p>
            <a:endParaRPr lang="sv-SE" dirty="0"/>
          </a:p>
          <a:p>
            <a:r>
              <a:rPr lang="sv-SE" sz="2000" dirty="0" err="1"/>
              <a:t>Colnerud</a:t>
            </a:r>
            <a:r>
              <a:rPr lang="sv-SE" sz="2000" dirty="0"/>
              <a:t>, G. (2017). </a:t>
            </a:r>
            <a:r>
              <a:rPr lang="sv-SE" sz="2000" i="1" dirty="0"/>
              <a:t>Läraryrkets etik och värdepedagogiska praktik </a:t>
            </a:r>
            <a:r>
              <a:rPr lang="sv-SE" sz="2000" dirty="0"/>
              <a:t>(196 s.)</a:t>
            </a:r>
          </a:p>
          <a:p>
            <a:r>
              <a:rPr lang="sv-SE" sz="2000" dirty="0"/>
              <a:t>Lärarförbundet och Lärarnas riksförbund (2001) </a:t>
            </a:r>
            <a:r>
              <a:rPr lang="sv-SE" sz="2000" i="1" u="sng" dirty="0">
                <a:hlinkClick r:id="rId4"/>
              </a:rPr>
              <a:t>Lärares yrkesetiska principer</a:t>
            </a:r>
            <a:r>
              <a:rPr lang="sv-SE" sz="2000" u="sng" dirty="0">
                <a:hlinkClick r:id="rId4"/>
              </a:rPr>
              <a:t>.</a:t>
            </a:r>
            <a:r>
              <a:rPr lang="sv-SE" sz="2000" dirty="0"/>
              <a:t> (2 s.)</a:t>
            </a:r>
          </a:p>
          <a:p>
            <a:r>
              <a:rPr lang="sv-SE" sz="2000" dirty="0" err="1"/>
              <a:t>Orlenius</a:t>
            </a:r>
            <a:r>
              <a:rPr lang="sv-SE" sz="2000" dirty="0"/>
              <a:t>, K. (2010) </a:t>
            </a:r>
            <a:r>
              <a:rPr lang="sv-SE" sz="2000" i="1" dirty="0"/>
              <a:t>Värdegrunden – finns den?</a:t>
            </a:r>
            <a:r>
              <a:rPr lang="sv-SE" sz="2000" dirty="0"/>
              <a:t> ( 15 s. tillgänglig i Lisam)</a:t>
            </a:r>
          </a:p>
          <a:p>
            <a:pPr marL="0" indent="0">
              <a:buNone/>
            </a:pPr>
            <a:endParaRPr lang="sv-SE" sz="2000" b="1" dirty="0"/>
          </a:p>
        </p:txBody>
      </p:sp>
      <p:sp>
        <p:nvSpPr>
          <p:cNvPr id="5" name="Platshållare för datum 4"/>
          <p:cNvSpPr>
            <a:spLocks noGrp="1"/>
          </p:cNvSpPr>
          <p:nvPr>
            <p:ph type="dt" sz="half" idx="10"/>
          </p:nvPr>
        </p:nvSpPr>
        <p:spPr/>
        <p:txBody>
          <a:bodyPr/>
          <a:lstStyle/>
          <a:p>
            <a:fld id="{B27115BA-7226-3F4D-9530-485950C77A08}" type="datetime1">
              <a:rPr lang="sv-SE" smtClean="0"/>
              <a:t>2019-08-16</a:t>
            </a:fld>
            <a:endParaRPr lang="sv-SE" dirty="0"/>
          </a:p>
        </p:txBody>
      </p:sp>
      <p:sp>
        <p:nvSpPr>
          <p:cNvPr id="9" name="Platshållare för bildnummer 8"/>
          <p:cNvSpPr>
            <a:spLocks noGrp="1"/>
          </p:cNvSpPr>
          <p:nvPr>
            <p:ph type="sldNum" sz="quarter" idx="12"/>
          </p:nvPr>
        </p:nvSpPr>
        <p:spPr/>
        <p:txBody>
          <a:bodyPr/>
          <a:lstStyle/>
          <a:p>
            <a:fld id="{80A4C9D9-979F-D94A-9054-C3B7EAD37AEB}" type="slidenum">
              <a:rPr lang="sv-SE" smtClean="0"/>
              <a:pPr/>
              <a:t>7</a:t>
            </a:fld>
            <a:endParaRPr lang="sv-SE" dirty="0"/>
          </a:p>
        </p:txBody>
      </p:sp>
      <p:pic>
        <p:nvPicPr>
          <p:cNvPr id="10" name="Bildobjekt 10">
            <a:extLst>
              <a:ext uri="{FF2B5EF4-FFF2-40B4-BE49-F238E27FC236}">
                <a16:creationId xmlns:a16="http://schemas.microsoft.com/office/drawing/2014/main" id="{AAC39477-F98E-428B-B59D-F396104E54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1415" y="3790757"/>
            <a:ext cx="1189866" cy="1673745"/>
          </a:xfrm>
          <a:prstGeom prst="rect">
            <a:avLst/>
          </a:prstGeom>
        </p:spPr>
      </p:pic>
      <p:pic>
        <p:nvPicPr>
          <p:cNvPr id="11" name="Bildobjekt 3">
            <a:extLst>
              <a:ext uri="{FF2B5EF4-FFF2-40B4-BE49-F238E27FC236}">
                <a16:creationId xmlns:a16="http://schemas.microsoft.com/office/drawing/2014/main" id="{2212A5DD-50D2-4411-9D2C-AED95260CF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663" y="1792013"/>
            <a:ext cx="917740" cy="1275231"/>
          </a:xfrm>
          <a:prstGeom prst="rect">
            <a:avLst/>
          </a:prstGeom>
        </p:spPr>
      </p:pic>
      <p:pic>
        <p:nvPicPr>
          <p:cNvPr id="2" name="Ljud 1">
            <a:hlinkClick r:id="" action="ppaction://media"/>
            <a:extLst>
              <a:ext uri="{FF2B5EF4-FFF2-40B4-BE49-F238E27FC236}">
                <a16:creationId xmlns:a16="http://schemas.microsoft.com/office/drawing/2014/main" id="{38A8C534-3436-4A24-BDD7-7321D365D1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85752557"/>
      </p:ext>
    </p:extLst>
  </p:cSld>
  <p:clrMapOvr>
    <a:masterClrMapping/>
  </p:clrMapOvr>
  <mc:AlternateContent xmlns:mc="http://schemas.openxmlformats.org/markup-compatibility/2006">
    <mc:Choice xmlns:p14="http://schemas.microsoft.com/office/powerpoint/2010/main" Requires="p14">
      <p:transition spd="slow" p14:dur="2000" advTm="77188"/>
    </mc:Choice>
    <mc:Fallback>
      <p:transition spd="slow" advTm="77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B37BD8-082F-4ACD-886E-2F4643B2818C}"/>
              </a:ext>
            </a:extLst>
          </p:cNvPr>
          <p:cNvSpPr>
            <a:spLocks noGrp="1"/>
          </p:cNvSpPr>
          <p:nvPr>
            <p:ph type="title"/>
          </p:nvPr>
        </p:nvSpPr>
        <p:spPr/>
        <p:txBody>
          <a:bodyPr/>
          <a:lstStyle/>
          <a:p>
            <a:pPr algn="ctr"/>
            <a:r>
              <a:rPr lang="sv-SE" dirty="0"/>
              <a:t>Kursuppgifter </a:t>
            </a:r>
          </a:p>
        </p:txBody>
      </p:sp>
      <p:sp>
        <p:nvSpPr>
          <p:cNvPr id="4" name="Rectangle: Rounded Corners 1">
            <a:extLst>
              <a:ext uri="{FF2B5EF4-FFF2-40B4-BE49-F238E27FC236}">
                <a16:creationId xmlns:a16="http://schemas.microsoft.com/office/drawing/2014/main" id="{ADF34A43-AC51-40D1-8093-D8377EAEA9CF}"/>
              </a:ext>
            </a:extLst>
          </p:cNvPr>
          <p:cNvSpPr/>
          <p:nvPr/>
        </p:nvSpPr>
        <p:spPr>
          <a:xfrm>
            <a:off x="2051785" y="2545861"/>
            <a:ext cx="8073103" cy="1766277"/>
          </a:xfrm>
          <a:prstGeom prst="roundRect">
            <a:avLst/>
          </a:prstGeom>
          <a:ln/>
          <a:effectLst>
            <a:outerShdw blurRad="76200" dir="18900000" sy="23000" kx="-1200000" algn="bl" rotWithShape="0">
              <a:prstClr val="black">
                <a:alpha val="2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lang="sv-SE" dirty="0"/>
              <a:t>Uppgiftens syfte</a:t>
            </a:r>
          </a:p>
          <a:p>
            <a:r>
              <a:rPr lang="sv-SE" dirty="0"/>
              <a:t>Uppgiftens utformning</a:t>
            </a:r>
          </a:p>
          <a:p>
            <a:r>
              <a:rPr lang="sv-SE" dirty="0"/>
              <a:t>Kurslitteratur</a:t>
            </a:r>
          </a:p>
          <a:p>
            <a:r>
              <a:rPr lang="sv-SE" dirty="0"/>
              <a:t>Formalia</a:t>
            </a:r>
          </a:p>
          <a:p>
            <a:r>
              <a:rPr lang="sv-SE" dirty="0"/>
              <a:t>Datum för inlämning</a:t>
            </a:r>
          </a:p>
        </p:txBody>
      </p:sp>
      <p:sp>
        <p:nvSpPr>
          <p:cNvPr id="5" name="Right Brace 2">
            <a:extLst>
              <a:ext uri="{FF2B5EF4-FFF2-40B4-BE49-F238E27FC236}">
                <a16:creationId xmlns:a16="http://schemas.microsoft.com/office/drawing/2014/main" id="{64ACB9F8-714D-4FC0-9B94-297294BA5CE4}"/>
              </a:ext>
            </a:extLst>
          </p:cNvPr>
          <p:cNvSpPr/>
          <p:nvPr/>
        </p:nvSpPr>
        <p:spPr>
          <a:xfrm>
            <a:off x="5324858" y="2684748"/>
            <a:ext cx="763479" cy="134905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6" name="TextBox 3">
            <a:extLst>
              <a:ext uri="{FF2B5EF4-FFF2-40B4-BE49-F238E27FC236}">
                <a16:creationId xmlns:a16="http://schemas.microsoft.com/office/drawing/2014/main" id="{9701BD11-AB08-48EE-83C6-CFE3CBCF4E88}"/>
              </a:ext>
            </a:extLst>
          </p:cNvPr>
          <p:cNvSpPr txBox="1"/>
          <p:nvPr/>
        </p:nvSpPr>
        <p:spPr>
          <a:xfrm>
            <a:off x="6485043" y="3128444"/>
            <a:ext cx="3639845" cy="461665"/>
          </a:xfrm>
          <a:prstGeom prst="rect">
            <a:avLst/>
          </a:prstGeom>
          <a:noFill/>
        </p:spPr>
        <p:txBody>
          <a:bodyPr wrap="square" rtlCol="0">
            <a:spAutoFit/>
          </a:bodyPr>
          <a:lstStyle/>
          <a:p>
            <a:r>
              <a:rPr lang="sv-SE" sz="2400" dirty="0">
                <a:latin typeface="Georgia"/>
                <a:cs typeface="Georgia"/>
              </a:rPr>
              <a:t>Studiehandledningen</a:t>
            </a:r>
          </a:p>
        </p:txBody>
      </p:sp>
      <p:pic>
        <p:nvPicPr>
          <p:cNvPr id="7" name="Ljud 6">
            <a:hlinkClick r:id="" action="ppaction://media"/>
            <a:extLst>
              <a:ext uri="{FF2B5EF4-FFF2-40B4-BE49-F238E27FC236}">
                <a16:creationId xmlns:a16="http://schemas.microsoft.com/office/drawing/2014/main" id="{01E0652E-7246-4D77-B536-76F5CA41C4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9149202"/>
      </p:ext>
    </p:extLst>
  </p:cSld>
  <p:clrMapOvr>
    <a:masterClrMapping/>
  </p:clrMapOvr>
  <mc:AlternateContent xmlns:mc="http://schemas.openxmlformats.org/markup-compatibility/2006">
    <mc:Choice xmlns:p14="http://schemas.microsoft.com/office/powerpoint/2010/main" Requires="p14">
      <p:transition spd="slow" p14:dur="2000" advTm="115462"/>
    </mc:Choice>
    <mc:Fallback>
      <p:transition spd="slow" advTm="115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C5F1BE8A-62F6-4CC5-BDD0-05B2B031BF2D}"/>
              </a:ext>
            </a:extLst>
          </p:cNvPr>
          <p:cNvSpPr>
            <a:spLocks noGrp="1"/>
          </p:cNvSpPr>
          <p:nvPr>
            <p:ph type="title"/>
          </p:nvPr>
        </p:nvSpPr>
        <p:spPr>
          <a:xfrm>
            <a:off x="838200" y="370374"/>
            <a:ext cx="10515600" cy="1325563"/>
          </a:xfrm>
        </p:spPr>
        <p:txBody>
          <a:bodyPr>
            <a:normAutofit/>
          </a:bodyPr>
          <a:lstStyle/>
          <a:p>
            <a:pPr algn="ctr"/>
            <a:r>
              <a:rPr lang="sv-SE" dirty="0"/>
              <a:t>Kursuppgift 1 </a:t>
            </a:r>
            <a:r>
              <a:rPr lang="sv-SE" sz="1600" dirty="0"/>
              <a:t>(Studiehandledningen, s. 9)</a:t>
            </a:r>
          </a:p>
        </p:txBody>
      </p:sp>
      <p:sp>
        <p:nvSpPr>
          <p:cNvPr id="4" name="Platshållare för innehåll 3">
            <a:extLst>
              <a:ext uri="{FF2B5EF4-FFF2-40B4-BE49-F238E27FC236}">
                <a16:creationId xmlns:a16="http://schemas.microsoft.com/office/drawing/2014/main" id="{AD942528-6B2A-4A73-9513-FAAEB331DC08}"/>
              </a:ext>
            </a:extLst>
          </p:cNvPr>
          <p:cNvSpPr>
            <a:spLocks noGrp="1"/>
          </p:cNvSpPr>
          <p:nvPr>
            <p:ph sz="half" idx="1"/>
          </p:nvPr>
        </p:nvSpPr>
        <p:spPr>
          <a:xfrm>
            <a:off x="838200" y="1695937"/>
            <a:ext cx="5097780" cy="4697047"/>
          </a:xfrm>
        </p:spPr>
        <p:txBody>
          <a:bodyPr>
            <a:normAutofit fontScale="40000" lnSpcReduction="20000"/>
          </a:bodyPr>
          <a:lstStyle/>
          <a:p>
            <a:r>
              <a:rPr lang="sv-SE" sz="3400" dirty="0"/>
              <a:t>Syftet med KU1 är att skapa förutsättningar för en ökad medvetenhet om den svenska skolans rötter och dess utveckling/betydelse i relation till samhällsutvecklingen. Tanken är att du härigenom ska utveckla en generell förståelse för skolan som samhällsinstitution. </a:t>
            </a:r>
          </a:p>
          <a:p>
            <a:r>
              <a:rPr lang="sv-SE" sz="3400" dirty="0"/>
              <a:t>Området behandlas i föreläsningar v. 34 med Mats Sjöberg, Maria Terning och Malin Wieslander och i kurslitteraturen (se nedan och litteraturlista).  </a:t>
            </a:r>
          </a:p>
          <a:p>
            <a:r>
              <a:rPr lang="sv-SE" sz="3400" dirty="0"/>
              <a:t>Välj </a:t>
            </a:r>
            <a:r>
              <a:rPr lang="sv-SE" sz="3400" i="1" dirty="0"/>
              <a:t>en</a:t>
            </a:r>
            <a:r>
              <a:rPr lang="sv-SE" sz="3400" dirty="0"/>
              <a:t> av nedanstående tre frågor och resonera kring. För att underbygga dina resonemang var noga med att referera och hänvisa till kurs­littera­tur och föreläsningar.</a:t>
            </a:r>
          </a:p>
          <a:p>
            <a:pPr lvl="0"/>
            <a:r>
              <a:rPr lang="sv-SE" sz="3400" dirty="0"/>
              <a:t>Beskriv och resonera kring historiska strukturer och traditioner som vi fortfarande ser spår av i dagens svenska skola.</a:t>
            </a:r>
            <a:br>
              <a:rPr lang="sv-SE" sz="3400" dirty="0"/>
            </a:br>
            <a:endParaRPr lang="sv-SE" sz="3400" dirty="0"/>
          </a:p>
          <a:p>
            <a:pPr lvl="0"/>
            <a:r>
              <a:rPr lang="sv-SE" sz="3400" dirty="0"/>
              <a:t>Beskriv den historiska utvecklingen från parallellskola, enhetsskola och fram till dagens skolsystem. Diskutera om vi idag har ett sammanhållet skolsystem med gemensamma syften och mål eller om vi har flera skolor/skolsystem med inbördes olika syften och mål.</a:t>
            </a:r>
            <a:br>
              <a:rPr lang="sv-SE" sz="3400" dirty="0"/>
            </a:br>
            <a:endParaRPr lang="sv-SE" sz="3400" dirty="0"/>
          </a:p>
          <a:p>
            <a:pPr lvl="0"/>
            <a:r>
              <a:rPr lang="sv-SE" sz="3400" dirty="0"/>
              <a:t>Vi går allt längre i skolan och finns allt längre i utbildningssystemet (”</a:t>
            </a:r>
            <a:r>
              <a:rPr lang="sv-SE" sz="3400" dirty="0" err="1"/>
              <a:t>skolariseringen</a:t>
            </a:r>
            <a:r>
              <a:rPr lang="sv-SE" sz="3400" dirty="0"/>
              <a:t>” av samhället). Beskriv denna utveckling fram till ”ett livslångt lärande”. Diskutera ”</a:t>
            </a:r>
            <a:r>
              <a:rPr lang="sv-SE" sz="3400" dirty="0" err="1"/>
              <a:t>skolariseringens</a:t>
            </a:r>
            <a:r>
              <a:rPr lang="sv-SE" sz="3400" dirty="0"/>
              <a:t>” konsekvenser ur ett samhälleligt och individuellt perspektiv. </a:t>
            </a:r>
          </a:p>
          <a:p>
            <a:pPr marL="0" indent="0">
              <a:buNone/>
            </a:pPr>
            <a:endParaRPr lang="sv-SE" sz="2400" dirty="0"/>
          </a:p>
        </p:txBody>
      </p:sp>
      <p:sp>
        <p:nvSpPr>
          <p:cNvPr id="5" name="Platshållare för innehåll 4">
            <a:extLst>
              <a:ext uri="{FF2B5EF4-FFF2-40B4-BE49-F238E27FC236}">
                <a16:creationId xmlns:a16="http://schemas.microsoft.com/office/drawing/2014/main" id="{57E04E0A-3670-41E6-8280-275C600AEEA6}"/>
              </a:ext>
            </a:extLst>
          </p:cNvPr>
          <p:cNvSpPr>
            <a:spLocks noGrp="1"/>
          </p:cNvSpPr>
          <p:nvPr>
            <p:ph sz="half" idx="2"/>
          </p:nvPr>
        </p:nvSpPr>
        <p:spPr>
          <a:xfrm>
            <a:off x="6256020" y="1695937"/>
            <a:ext cx="5097780" cy="4697047"/>
          </a:xfrm>
        </p:spPr>
        <p:txBody>
          <a:bodyPr>
            <a:normAutofit fontScale="40000" lnSpcReduction="20000"/>
          </a:bodyPr>
          <a:lstStyle/>
          <a:p>
            <a:r>
              <a:rPr lang="sv-SE" sz="3500" b="1" dirty="0"/>
              <a:t>Inlämning</a:t>
            </a:r>
            <a:r>
              <a:rPr lang="sv-SE" sz="3500" dirty="0"/>
              <a:t>: Den skriftliga uppgiften lämnas in i </a:t>
            </a:r>
            <a:r>
              <a:rPr lang="sv-SE" sz="3500" dirty="0" err="1"/>
              <a:t>Lisam</a:t>
            </a:r>
            <a:r>
              <a:rPr lang="sv-SE" sz="3500" dirty="0"/>
              <a:t> under fliken ”Inlämningar” senast den 13/9 kl. 8.00. Du namnger filen till ”KU1.efternamn.förnamn.kurskod”. Återkoppling på innehållet i uppgiften ges av campuslärare. Eventuell språklig återkoppling ges av Maria Thunborg på Språkverkstaden. Godkänd bearbetning tillgodoräknas i hemtentamen. Om uppgiften inte lämnas in vid detta tillfälle lämnas den i samband med inlämning av KU3a. </a:t>
            </a:r>
          </a:p>
          <a:p>
            <a:r>
              <a:rPr lang="sv-SE" sz="3500" b="1" dirty="0"/>
              <a:t>Formalia:</a:t>
            </a:r>
            <a:r>
              <a:rPr lang="sv-SE" sz="3500" dirty="0"/>
              <a:t> Den text du lämnar in är en resonerande text. Texten ska vara 2 sidor (exklusive litteraturförteckning), 1,5 radavstånd, teckenstorlek 12 och typsnitt Times New Roman. Dispositionen ska vara: inledning, avhandling, avslutning och litteraturförteckning, texten ska även vara indelad i stycken. Texten får innehålla </a:t>
            </a:r>
            <a:r>
              <a:rPr lang="sv-SE" sz="3500" i="1" dirty="0"/>
              <a:t>ett</a:t>
            </a:r>
            <a:r>
              <a:rPr lang="sv-SE" sz="3500" dirty="0"/>
              <a:t> direktcitat ur litteraturen. I övrigt ska du referera till, i första hand kurslitteratur, i andra hand föreläsningar. Var noga med att använda referatmarkörer så det tydligt framgår vad som är författarnas resonemang och vad som är ditt eget resonemang.</a:t>
            </a:r>
          </a:p>
          <a:p>
            <a:endParaRPr lang="sv-SE" sz="2400" dirty="0"/>
          </a:p>
        </p:txBody>
      </p:sp>
      <p:pic>
        <p:nvPicPr>
          <p:cNvPr id="3" name="Ljud 2">
            <a:hlinkClick r:id="" action="ppaction://media"/>
            <a:extLst>
              <a:ext uri="{FF2B5EF4-FFF2-40B4-BE49-F238E27FC236}">
                <a16:creationId xmlns:a16="http://schemas.microsoft.com/office/drawing/2014/main" id="{E0F3B11A-D08F-40FB-BC4B-A6A6FF1F20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13199282"/>
      </p:ext>
    </p:extLst>
  </p:cSld>
  <p:clrMapOvr>
    <a:masterClrMapping/>
  </p:clrMapOvr>
  <mc:AlternateContent xmlns:mc="http://schemas.openxmlformats.org/markup-compatibility/2006">
    <mc:Choice xmlns:p14="http://schemas.microsoft.com/office/powerpoint/2010/main" Requires="p14">
      <p:transition spd="slow" p14:dur="2000" advTm="494150"/>
    </mc:Choice>
    <mc:Fallback>
      <p:transition spd="slow" advTm="494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B66F72C6A02FF4D93EE13283CD5B944" ma:contentTypeVersion="4" ma:contentTypeDescription="Skapa ett nytt dokument." ma:contentTypeScope="" ma:versionID="2d9f8431da4943be6dc568f585490479">
  <xsd:schema xmlns:xsd="http://www.w3.org/2001/XMLSchema" xmlns:xs="http://www.w3.org/2001/XMLSchema" xmlns:p="http://schemas.microsoft.com/office/2006/metadata/properties" xmlns:ns2="cbd9a28e-856a-40cc-a9d8-3625300e88c0" xmlns:ns3="f6cec269-a6be-4f61-8936-189d7b8ecf0d" targetNamespace="http://schemas.microsoft.com/office/2006/metadata/properties" ma:root="true" ma:fieldsID="4ef3d6bd96b37a6df2fa8c45f6364cd6" ns2:_="" ns3:_="">
    <xsd:import namespace="cbd9a28e-856a-40cc-a9d8-3625300e88c0"/>
    <xsd:import namespace="f6cec269-a6be-4f61-8936-189d7b8ecf0d"/>
    <xsd:element name="properties">
      <xsd:complexType>
        <xsd:sequence>
          <xsd:element name="documentManagement">
            <xsd:complexType>
              <xsd:all>
                <xsd:element ref="ns2:_lisam_Description" minOccurs="0"/>
                <xsd:element ref="ns3:_lisam_PublishedVersion"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d9a28e-856a-40cc-a9d8-3625300e88c0" elementFormDefault="qualified">
    <xsd:import namespace="http://schemas.microsoft.com/office/2006/documentManagement/types"/>
    <xsd:import namespace="http://schemas.microsoft.com/office/infopath/2007/PartnerControls"/>
    <xsd:element name="_lisam_Description" ma:index="8" nillable="true" ma:displayName="Beskrivning" ma:internalName="_lisam_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cec269-a6be-4f61-8936-189d7b8ecf0d" elementFormDefault="qualified">
    <xsd:import namespace="http://schemas.microsoft.com/office/2006/documentManagement/types"/>
    <xsd:import namespace="http://schemas.microsoft.com/office/infopath/2007/PartnerControls"/>
    <xsd:element name="_lisam_PublishedVersion" ma:index="9" nillable="true" ma:displayName="Published Version" ma:internalName="_lisam_PublishedVersion">
      <xsd:simpleType>
        <xsd:restriction base="dms:Text"/>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lisam_Description xmlns="cbd9a28e-856a-40cc-a9d8-3625300e88c0" xsi:nil="true"/>
    <_lisam_PublishedVersion xmlns="f6cec269-a6be-4f61-8936-189d7b8ecf0d">1.0</_lisam_PublishedVersion>
  </documentManagement>
</p:properties>
</file>

<file path=customXml/itemProps1.xml><?xml version="1.0" encoding="utf-8"?>
<ds:datastoreItem xmlns:ds="http://schemas.openxmlformats.org/officeDocument/2006/customXml" ds:itemID="{17FA72F0-9C72-42F4-ADFE-2673CA06E7EA}"/>
</file>

<file path=customXml/itemProps2.xml><?xml version="1.0" encoding="utf-8"?>
<ds:datastoreItem xmlns:ds="http://schemas.openxmlformats.org/officeDocument/2006/customXml" ds:itemID="{97A280B3-9027-4674-AE8C-71060AFEDDA4}"/>
</file>

<file path=customXml/itemProps3.xml><?xml version="1.0" encoding="utf-8"?>
<ds:datastoreItem xmlns:ds="http://schemas.openxmlformats.org/officeDocument/2006/customXml" ds:itemID="{0235C8E1-6242-4034-8799-4105EBC262CB}"/>
</file>

<file path=docProps/app.xml><?xml version="1.0" encoding="utf-8"?>
<Properties xmlns="http://schemas.openxmlformats.org/officeDocument/2006/extended-properties" xmlns:vt="http://schemas.openxmlformats.org/officeDocument/2006/docPropsVTypes">
  <TotalTime>91</TotalTime>
  <Words>1110</Words>
  <Application>Microsoft Office PowerPoint</Application>
  <PresentationFormat>Bredbild</PresentationFormat>
  <Paragraphs>94</Paragraphs>
  <Slides>12</Slides>
  <Notes>0</Notes>
  <HiddenSlides>0</HiddenSlides>
  <MMClips>12</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12</vt:i4>
      </vt:variant>
    </vt:vector>
  </HeadingPairs>
  <TitlesOfParts>
    <vt:vector size="17" baseType="lpstr">
      <vt:lpstr>Arial</vt:lpstr>
      <vt:lpstr>Calibri</vt:lpstr>
      <vt:lpstr>Calibri Light</vt:lpstr>
      <vt:lpstr>Georgia</vt:lpstr>
      <vt:lpstr>Office Theme</vt:lpstr>
      <vt:lpstr>Skolans samhällsuppdrag och organisation, 9VA202, 7,5 hp  Kursens teman, kurslitteratur, kursuppgift 1 och inlämning av kursuppgifter   </vt:lpstr>
      <vt:lpstr>PowerPoint-presentation</vt:lpstr>
      <vt:lpstr>Tema 1 – Kursuppgift 1</vt:lpstr>
      <vt:lpstr>Tema 2 – kursuppgift 2:  Den svenska skolans organisation, regelverk och styrning  </vt:lpstr>
      <vt:lpstr>Tema 2 – kursuppgift 2:   </vt:lpstr>
      <vt:lpstr>Tema 3 - Kursuppgift 3a  Skolans värdegrund och demokratiska uppdrag   </vt:lpstr>
      <vt:lpstr>Tema 3 - Kursuppgift 3b  Skolans värdegrund och demokratiska uppdrag</vt:lpstr>
      <vt:lpstr>Kursuppgifter </vt:lpstr>
      <vt:lpstr>Kursuppgift 1 (Studiehandledningen, s. 9)</vt:lpstr>
      <vt:lpstr>Inlämning av kursuppgifter</vt:lpstr>
      <vt:lpstr>Inlämning av kursuppgifter</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Skolans samhällsuppdrag och organisation, 9VA202, 7,5 hp  Kursens teman, kurslitteratur och inlämning av kursuppgifter   </dc:title>
  <dc:creator>Maria Terning</dc:creator>
  <cp:lastModifiedBy>Maria Terning</cp:lastModifiedBy>
  <cp:revision>6</cp:revision>
  <dcterms:created xsi:type="dcterms:W3CDTF">2019-08-16T11:29:09Z</dcterms:created>
  <dcterms:modified xsi:type="dcterms:W3CDTF">2019-08-16T13:07:25Z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0x0101004B66F72C6A02FF4D93EE13283CD5B944</vt:lpwstr>
  </property>
</Properties>
</file>